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League Gothic" charset="1" panose="00000500000000000000"/>
      <p:regular r:id="rId13"/>
    </p:embeddedFont>
    <p:embeddedFont>
      <p:font typeface="Akzidenz-Grotesk Heavy" charset="1" panose="02000503050000020004"/>
      <p:regular r:id="rId14"/>
    </p:embeddedFont>
    <p:embeddedFont>
      <p:font typeface="Aileron" charset="1" panose="00000500000000000000"/>
      <p:regular r:id="rId15"/>
    </p:embeddedFont>
    <p:embeddedFont>
      <p:font typeface="Aileron Heavy" charset="1" panose="00000A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IAL-FVG-Pordenone/HCL" TargetMode="External" Type="http://schemas.openxmlformats.org/officeDocument/2006/relationships/hyperlink"/><Relationship Id="rId2" Target="../media/image19.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https://github.com/MirianaDeRenzi/AICA"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88593"/>
        </a:solidFill>
      </p:bgPr>
    </p:bg>
    <p:spTree>
      <p:nvGrpSpPr>
        <p:cNvPr id="1" name=""/>
        <p:cNvGrpSpPr/>
        <p:nvPr/>
      </p:nvGrpSpPr>
      <p:grpSpPr>
        <a:xfrm>
          <a:off x="0" y="0"/>
          <a:ext cx="0" cy="0"/>
          <a:chOff x="0" y="0"/>
          <a:chExt cx="0" cy="0"/>
        </a:xfrm>
      </p:grpSpPr>
      <p:grpSp>
        <p:nvGrpSpPr>
          <p:cNvPr name="Group 2" id="2"/>
          <p:cNvGrpSpPr/>
          <p:nvPr/>
        </p:nvGrpSpPr>
        <p:grpSpPr>
          <a:xfrm rot="0">
            <a:off x="6520815" y="1028700"/>
            <a:ext cx="10738485" cy="6897072"/>
            <a:chOff x="0" y="0"/>
            <a:chExt cx="1663672" cy="1068537"/>
          </a:xfrm>
        </p:grpSpPr>
        <p:sp>
          <p:nvSpPr>
            <p:cNvPr name="Freeform 3" id="3"/>
            <p:cNvSpPr/>
            <p:nvPr/>
          </p:nvSpPr>
          <p:spPr>
            <a:xfrm flipH="false" flipV="false" rot="0">
              <a:off x="0" y="0"/>
              <a:ext cx="1663672" cy="1068537"/>
            </a:xfrm>
            <a:custGeom>
              <a:avLst/>
              <a:gdLst/>
              <a:ahLst/>
              <a:cxnLst/>
              <a:rect r="r" b="b" t="t" l="l"/>
              <a:pathLst>
                <a:path h="1068537" w="1663672">
                  <a:moveTo>
                    <a:pt x="24512" y="0"/>
                  </a:moveTo>
                  <a:lnTo>
                    <a:pt x="1639160" y="0"/>
                  </a:lnTo>
                  <a:cubicBezTo>
                    <a:pt x="1652698" y="0"/>
                    <a:pt x="1663672" y="10975"/>
                    <a:pt x="1663672" y="24512"/>
                  </a:cubicBezTo>
                  <a:lnTo>
                    <a:pt x="1663672" y="1044025"/>
                  </a:lnTo>
                  <a:cubicBezTo>
                    <a:pt x="1663672" y="1057562"/>
                    <a:pt x="1652698" y="1068537"/>
                    <a:pt x="1639160" y="1068537"/>
                  </a:cubicBezTo>
                  <a:lnTo>
                    <a:pt x="24512" y="1068537"/>
                  </a:lnTo>
                  <a:cubicBezTo>
                    <a:pt x="10975" y="1068537"/>
                    <a:pt x="0" y="1057562"/>
                    <a:pt x="0" y="1044025"/>
                  </a:cubicBezTo>
                  <a:lnTo>
                    <a:pt x="0" y="24512"/>
                  </a:lnTo>
                  <a:cubicBezTo>
                    <a:pt x="0" y="10975"/>
                    <a:pt x="10975" y="0"/>
                    <a:pt x="24512" y="0"/>
                  </a:cubicBezTo>
                  <a:close/>
                </a:path>
              </a:pathLst>
            </a:custGeom>
            <a:blipFill>
              <a:blip r:embed="rId2"/>
              <a:stretch>
                <a:fillRect l="-1382" t="0" r="-1382" b="0"/>
              </a:stretch>
            </a:blipFill>
          </p:spPr>
        </p:sp>
      </p:grpSp>
      <p:grpSp>
        <p:nvGrpSpPr>
          <p:cNvPr name="Group 4" id="4"/>
          <p:cNvGrpSpPr/>
          <p:nvPr/>
        </p:nvGrpSpPr>
        <p:grpSpPr>
          <a:xfrm rot="0">
            <a:off x="2260260" y="0"/>
            <a:ext cx="8256900" cy="10287000"/>
            <a:chOff x="0" y="0"/>
            <a:chExt cx="2174657" cy="2709333"/>
          </a:xfrm>
        </p:grpSpPr>
        <p:sp>
          <p:nvSpPr>
            <p:cNvPr name="Freeform 5" id="5"/>
            <p:cNvSpPr/>
            <p:nvPr/>
          </p:nvSpPr>
          <p:spPr>
            <a:xfrm flipH="false" flipV="false" rot="0">
              <a:off x="0" y="0"/>
              <a:ext cx="2174657" cy="2709333"/>
            </a:xfrm>
            <a:custGeom>
              <a:avLst/>
              <a:gdLst/>
              <a:ahLst/>
              <a:cxnLst/>
              <a:rect r="r" b="b" t="t" l="l"/>
              <a:pathLst>
                <a:path h="2709333" w="2174657">
                  <a:moveTo>
                    <a:pt x="0" y="0"/>
                  </a:moveTo>
                  <a:lnTo>
                    <a:pt x="2174657" y="0"/>
                  </a:lnTo>
                  <a:lnTo>
                    <a:pt x="2174657" y="2709333"/>
                  </a:lnTo>
                  <a:lnTo>
                    <a:pt x="0" y="2709333"/>
                  </a:lnTo>
                  <a:close/>
                </a:path>
              </a:pathLst>
            </a:custGeom>
            <a:solidFill>
              <a:srgbClr val="FDFDF5"/>
            </a:solidFill>
          </p:spPr>
        </p:sp>
        <p:sp>
          <p:nvSpPr>
            <p:cNvPr name="TextBox 6" id="6"/>
            <p:cNvSpPr txBox="true"/>
            <p:nvPr/>
          </p:nvSpPr>
          <p:spPr>
            <a:xfrm>
              <a:off x="0" y="-38100"/>
              <a:ext cx="2174657"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52641" y="6918153"/>
            <a:ext cx="2015238" cy="20152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BD4"/>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9777178" y="8448972"/>
            <a:ext cx="7482122" cy="809328"/>
            <a:chOff x="0" y="0"/>
            <a:chExt cx="1970600" cy="213156"/>
          </a:xfrm>
        </p:grpSpPr>
        <p:sp>
          <p:nvSpPr>
            <p:cNvPr name="Freeform 11" id="11"/>
            <p:cNvSpPr/>
            <p:nvPr/>
          </p:nvSpPr>
          <p:spPr>
            <a:xfrm flipH="false" flipV="false" rot="0">
              <a:off x="0" y="0"/>
              <a:ext cx="1970600" cy="213156"/>
            </a:xfrm>
            <a:custGeom>
              <a:avLst/>
              <a:gdLst/>
              <a:ahLst/>
              <a:cxnLst/>
              <a:rect r="r" b="b" t="t" l="l"/>
              <a:pathLst>
                <a:path h="213156" w="1970600">
                  <a:moveTo>
                    <a:pt x="103472" y="0"/>
                  </a:moveTo>
                  <a:lnTo>
                    <a:pt x="1867128" y="0"/>
                  </a:lnTo>
                  <a:cubicBezTo>
                    <a:pt x="1894570" y="0"/>
                    <a:pt x="1920889" y="10902"/>
                    <a:pt x="1940294" y="30306"/>
                  </a:cubicBezTo>
                  <a:cubicBezTo>
                    <a:pt x="1959699" y="49711"/>
                    <a:pt x="1970600" y="76030"/>
                    <a:pt x="1970600" y="103472"/>
                  </a:cubicBezTo>
                  <a:lnTo>
                    <a:pt x="1970600" y="109684"/>
                  </a:lnTo>
                  <a:cubicBezTo>
                    <a:pt x="1970600" y="137127"/>
                    <a:pt x="1959699" y="163445"/>
                    <a:pt x="1940294" y="182850"/>
                  </a:cubicBezTo>
                  <a:cubicBezTo>
                    <a:pt x="1920889" y="202255"/>
                    <a:pt x="1894570" y="213156"/>
                    <a:pt x="1867128" y="213156"/>
                  </a:cubicBezTo>
                  <a:lnTo>
                    <a:pt x="103472" y="213156"/>
                  </a:lnTo>
                  <a:cubicBezTo>
                    <a:pt x="76030" y="213156"/>
                    <a:pt x="49711" y="202255"/>
                    <a:pt x="30306" y="182850"/>
                  </a:cubicBezTo>
                  <a:cubicBezTo>
                    <a:pt x="10902" y="163445"/>
                    <a:pt x="0" y="137127"/>
                    <a:pt x="0" y="109684"/>
                  </a:cubicBezTo>
                  <a:lnTo>
                    <a:pt x="0" y="103472"/>
                  </a:lnTo>
                  <a:cubicBezTo>
                    <a:pt x="0" y="76030"/>
                    <a:pt x="10902" y="49711"/>
                    <a:pt x="30306" y="30306"/>
                  </a:cubicBezTo>
                  <a:cubicBezTo>
                    <a:pt x="49711" y="10902"/>
                    <a:pt x="76030" y="0"/>
                    <a:pt x="103472" y="0"/>
                  </a:cubicBezTo>
                  <a:close/>
                </a:path>
              </a:pathLst>
            </a:custGeom>
            <a:solidFill>
              <a:srgbClr val="FDFDF5"/>
            </a:solidFill>
            <a:ln cap="rnd">
              <a:noFill/>
              <a:prstDash val="solid"/>
              <a:round/>
            </a:ln>
          </p:spPr>
        </p:sp>
        <p:sp>
          <p:nvSpPr>
            <p:cNvPr name="TextBox 12" id="12"/>
            <p:cNvSpPr txBox="true"/>
            <p:nvPr/>
          </p:nvSpPr>
          <p:spPr>
            <a:xfrm>
              <a:off x="0" y="-57150"/>
              <a:ext cx="1970600" cy="270306"/>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AutoShape 13" id="13"/>
          <p:cNvSpPr/>
          <p:nvPr/>
        </p:nvSpPr>
        <p:spPr>
          <a:xfrm>
            <a:off x="15388608" y="8853636"/>
            <a:ext cx="1444467" cy="0"/>
          </a:xfrm>
          <a:prstGeom prst="line">
            <a:avLst/>
          </a:prstGeom>
          <a:ln cap="flat" w="38100">
            <a:solidFill>
              <a:srgbClr val="788593"/>
            </a:solidFill>
            <a:prstDash val="solid"/>
            <a:headEnd type="none" len="sm" w="sm"/>
            <a:tailEnd type="arrow" len="sm" w="med"/>
          </a:ln>
        </p:spPr>
      </p:sp>
      <p:sp>
        <p:nvSpPr>
          <p:cNvPr name="Freeform 14" id="14"/>
          <p:cNvSpPr/>
          <p:nvPr/>
        </p:nvSpPr>
        <p:spPr>
          <a:xfrm flipH="false" flipV="false" rot="0">
            <a:off x="17044295" y="0"/>
            <a:ext cx="1243705" cy="1243705"/>
          </a:xfrm>
          <a:custGeom>
            <a:avLst/>
            <a:gdLst/>
            <a:ahLst/>
            <a:cxnLst/>
            <a:rect r="r" b="b" t="t" l="l"/>
            <a:pathLst>
              <a:path h="1243705" w="1243705">
                <a:moveTo>
                  <a:pt x="0" y="0"/>
                </a:moveTo>
                <a:lnTo>
                  <a:pt x="1243705" y="0"/>
                </a:lnTo>
                <a:lnTo>
                  <a:pt x="1243705" y="1243705"/>
                </a:lnTo>
                <a:lnTo>
                  <a:pt x="0" y="1243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2725782" y="2027907"/>
            <a:ext cx="873121" cy="8731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3C4C"/>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8" id="18"/>
          <p:cNvSpPr/>
          <p:nvPr/>
        </p:nvSpPr>
        <p:spPr>
          <a:xfrm flipH="false" flipV="false" rot="0">
            <a:off x="2927033" y="2229157"/>
            <a:ext cx="470620" cy="470620"/>
          </a:xfrm>
          <a:custGeom>
            <a:avLst/>
            <a:gdLst/>
            <a:ahLst/>
            <a:cxnLst/>
            <a:rect r="r" b="b" t="t" l="l"/>
            <a:pathLst>
              <a:path h="470620" w="470620">
                <a:moveTo>
                  <a:pt x="0" y="0"/>
                </a:moveTo>
                <a:lnTo>
                  <a:pt x="470620" y="0"/>
                </a:lnTo>
                <a:lnTo>
                  <a:pt x="470620" y="470620"/>
                </a:lnTo>
                <a:lnTo>
                  <a:pt x="0" y="4706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5400000">
            <a:off x="-2039572" y="2039572"/>
            <a:ext cx="5802055" cy="1722911"/>
          </a:xfrm>
          <a:custGeom>
            <a:avLst/>
            <a:gdLst/>
            <a:ahLst/>
            <a:cxnLst/>
            <a:rect r="r" b="b" t="t" l="l"/>
            <a:pathLst>
              <a:path h="1722911" w="5802055">
                <a:moveTo>
                  <a:pt x="0" y="0"/>
                </a:moveTo>
                <a:lnTo>
                  <a:pt x="5802055" y="0"/>
                </a:lnTo>
                <a:lnTo>
                  <a:pt x="5802055" y="1722911"/>
                </a:lnTo>
                <a:lnTo>
                  <a:pt x="0" y="1722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5318697" y="2337827"/>
            <a:ext cx="2621775" cy="3194483"/>
          </a:xfrm>
          <a:prstGeom prst="rect">
            <a:avLst/>
          </a:prstGeom>
        </p:spPr>
        <p:txBody>
          <a:bodyPr anchor="t" rtlCol="false" tIns="0" lIns="0" bIns="0" rIns="0">
            <a:spAutoFit/>
          </a:bodyPr>
          <a:lstStyle/>
          <a:p>
            <a:pPr algn="l">
              <a:lnSpc>
                <a:spcPts val="26051"/>
              </a:lnSpc>
            </a:pPr>
            <a:r>
              <a:rPr lang="en-US" sz="18607">
                <a:solidFill>
                  <a:srgbClr val="283C4C"/>
                </a:solidFill>
                <a:latin typeface="League Gothic"/>
                <a:ea typeface="League Gothic"/>
                <a:cs typeface="League Gothic"/>
                <a:sym typeface="League Gothic"/>
              </a:rPr>
              <a:t>HCL</a:t>
            </a:r>
          </a:p>
        </p:txBody>
      </p:sp>
      <p:sp>
        <p:nvSpPr>
          <p:cNvPr name="TextBox 21" id="21"/>
          <p:cNvSpPr txBox="true"/>
          <p:nvPr/>
        </p:nvSpPr>
        <p:spPr>
          <a:xfrm rot="0">
            <a:off x="3902675" y="5723618"/>
            <a:ext cx="5453819" cy="707009"/>
          </a:xfrm>
          <a:prstGeom prst="rect">
            <a:avLst/>
          </a:prstGeom>
        </p:spPr>
        <p:txBody>
          <a:bodyPr anchor="t" rtlCol="false" tIns="0" lIns="0" bIns="0" rIns="0">
            <a:spAutoFit/>
          </a:bodyPr>
          <a:lstStyle/>
          <a:p>
            <a:pPr algn="l">
              <a:lnSpc>
                <a:spcPts val="5488"/>
              </a:lnSpc>
            </a:pPr>
            <a:r>
              <a:rPr lang="en-US" sz="4900" b="true">
                <a:solidFill>
                  <a:srgbClr val="788593"/>
                </a:solidFill>
                <a:latin typeface="Akzidenz-Grotesk Heavy"/>
                <a:ea typeface="Akzidenz-Grotesk Heavy"/>
                <a:cs typeface="Akzidenz-Grotesk Heavy"/>
                <a:sym typeface="Akzidenz-Grotesk Heavy"/>
              </a:rPr>
              <a:t>Home Core Link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5"/>
        </a:solidFill>
      </p:bgPr>
    </p:bg>
    <p:spTree>
      <p:nvGrpSpPr>
        <p:cNvPr id="1" name=""/>
        <p:cNvGrpSpPr/>
        <p:nvPr/>
      </p:nvGrpSpPr>
      <p:grpSpPr>
        <a:xfrm>
          <a:off x="0" y="0"/>
          <a:ext cx="0" cy="0"/>
          <a:chOff x="0" y="0"/>
          <a:chExt cx="0" cy="0"/>
        </a:xfrm>
      </p:grpSpPr>
      <p:grpSp>
        <p:nvGrpSpPr>
          <p:cNvPr name="Group 2" id="2"/>
          <p:cNvGrpSpPr/>
          <p:nvPr/>
        </p:nvGrpSpPr>
        <p:grpSpPr>
          <a:xfrm rot="0">
            <a:off x="783769" y="3548839"/>
            <a:ext cx="6624737" cy="5220380"/>
            <a:chOff x="0" y="0"/>
            <a:chExt cx="1011379" cy="796980"/>
          </a:xfrm>
        </p:grpSpPr>
        <p:sp>
          <p:nvSpPr>
            <p:cNvPr name="Freeform 3" id="3"/>
            <p:cNvSpPr/>
            <p:nvPr/>
          </p:nvSpPr>
          <p:spPr>
            <a:xfrm flipH="false" flipV="false" rot="0">
              <a:off x="0" y="0"/>
              <a:ext cx="1011379" cy="796980"/>
            </a:xfrm>
            <a:custGeom>
              <a:avLst/>
              <a:gdLst/>
              <a:ahLst/>
              <a:cxnLst/>
              <a:rect r="r" b="b" t="t" l="l"/>
              <a:pathLst>
                <a:path h="796980" w="1011379">
                  <a:moveTo>
                    <a:pt x="0" y="0"/>
                  </a:moveTo>
                  <a:lnTo>
                    <a:pt x="1011379" y="0"/>
                  </a:lnTo>
                  <a:lnTo>
                    <a:pt x="1011379" y="796980"/>
                  </a:lnTo>
                  <a:lnTo>
                    <a:pt x="0" y="796980"/>
                  </a:lnTo>
                  <a:close/>
                </a:path>
              </a:pathLst>
            </a:custGeom>
            <a:blipFill>
              <a:blip r:embed="rId2"/>
              <a:stretch>
                <a:fillRect l="-455" t="0" r="-455" b="0"/>
              </a:stretch>
            </a:blipFill>
            <a:ln cap="sq">
              <a:noFill/>
              <a:prstDash val="solid"/>
              <a:miter/>
            </a:ln>
          </p:spPr>
        </p:sp>
      </p:grpSp>
      <p:sp>
        <p:nvSpPr>
          <p:cNvPr name="Freeform 4" id="4"/>
          <p:cNvSpPr/>
          <p:nvPr/>
        </p:nvSpPr>
        <p:spPr>
          <a:xfrm flipH="false" flipV="false" rot="0">
            <a:off x="15008670" y="1028700"/>
            <a:ext cx="2250630" cy="2250630"/>
          </a:xfrm>
          <a:custGeom>
            <a:avLst/>
            <a:gdLst/>
            <a:ahLst/>
            <a:cxnLst/>
            <a:rect r="r" b="b" t="t" l="l"/>
            <a:pathLst>
              <a:path h="2250630" w="2250630">
                <a:moveTo>
                  <a:pt x="0" y="0"/>
                </a:moveTo>
                <a:lnTo>
                  <a:pt x="2250630" y="0"/>
                </a:lnTo>
                <a:lnTo>
                  <a:pt x="2250630" y="2250630"/>
                </a:lnTo>
                <a:lnTo>
                  <a:pt x="0" y="2250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604771" y="7751071"/>
            <a:ext cx="1507229" cy="1507229"/>
          </a:xfrm>
          <a:custGeom>
            <a:avLst/>
            <a:gdLst/>
            <a:ahLst/>
            <a:cxnLst/>
            <a:rect r="r" b="b" t="t" l="l"/>
            <a:pathLst>
              <a:path h="1507229" w="1507229">
                <a:moveTo>
                  <a:pt x="0" y="0"/>
                </a:moveTo>
                <a:lnTo>
                  <a:pt x="1507229" y="0"/>
                </a:lnTo>
                <a:lnTo>
                  <a:pt x="1507229" y="1507229"/>
                </a:lnTo>
                <a:lnTo>
                  <a:pt x="0" y="15072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449560" y="7832043"/>
            <a:ext cx="3998861" cy="1187455"/>
          </a:xfrm>
          <a:custGeom>
            <a:avLst/>
            <a:gdLst/>
            <a:ahLst/>
            <a:cxnLst/>
            <a:rect r="r" b="b" t="t" l="l"/>
            <a:pathLst>
              <a:path h="1187455" w="3998861">
                <a:moveTo>
                  <a:pt x="0" y="0"/>
                </a:moveTo>
                <a:lnTo>
                  <a:pt x="3998861" y="0"/>
                </a:lnTo>
                <a:lnTo>
                  <a:pt x="3998861"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33892" y="1957681"/>
            <a:ext cx="7810108" cy="978535"/>
          </a:xfrm>
          <a:prstGeom prst="rect">
            <a:avLst/>
          </a:prstGeom>
        </p:spPr>
        <p:txBody>
          <a:bodyPr anchor="t" rtlCol="false" tIns="0" lIns="0" bIns="0" rIns="0">
            <a:spAutoFit/>
          </a:bodyPr>
          <a:lstStyle/>
          <a:p>
            <a:pPr algn="l">
              <a:lnSpc>
                <a:spcPts val="7669"/>
              </a:lnSpc>
            </a:pPr>
            <a:r>
              <a:rPr lang="en-US" sz="6499" b="true">
                <a:solidFill>
                  <a:srgbClr val="283C4C"/>
                </a:solidFill>
                <a:latin typeface="Akzidenz-Grotesk Heavy"/>
                <a:ea typeface="Akzidenz-Grotesk Heavy"/>
                <a:cs typeface="Akzidenz-Grotesk Heavy"/>
                <a:sym typeface="Akzidenz-Grotesk Heavy"/>
              </a:rPr>
              <a:t>Cos’è HCL?</a:t>
            </a:r>
          </a:p>
        </p:txBody>
      </p:sp>
      <p:sp>
        <p:nvSpPr>
          <p:cNvPr name="TextBox 8" id="8"/>
          <p:cNvSpPr txBox="true"/>
          <p:nvPr/>
        </p:nvSpPr>
        <p:spPr>
          <a:xfrm rot="0">
            <a:off x="8604771" y="4159957"/>
            <a:ext cx="9036771" cy="2734308"/>
          </a:xfrm>
          <a:prstGeom prst="rect">
            <a:avLst/>
          </a:prstGeom>
        </p:spPr>
        <p:txBody>
          <a:bodyPr anchor="t" rtlCol="false" tIns="0" lIns="0" bIns="0" rIns="0">
            <a:spAutoFit/>
          </a:bodyPr>
          <a:lstStyle/>
          <a:p>
            <a:pPr algn="ctr">
              <a:lnSpc>
                <a:spcPts val="3640"/>
              </a:lnSpc>
            </a:pPr>
            <a:r>
              <a:rPr lang="en-US" sz="2600">
                <a:solidFill>
                  <a:srgbClr val="283C4C"/>
                </a:solidFill>
                <a:latin typeface="Aileron"/>
                <a:ea typeface="Aileron"/>
                <a:cs typeface="Aileron"/>
                <a:sym typeface="Aileron"/>
              </a:rPr>
              <a:t>HCL è un sistema di controllo per la casa gestito da un PLC (Programmable Logic Controller) e una Web App.</a:t>
            </a:r>
          </a:p>
          <a:p>
            <a:pPr algn="ctr">
              <a:lnSpc>
                <a:spcPts val="3640"/>
              </a:lnSpc>
              <a:spcBef>
                <a:spcPct val="0"/>
              </a:spcBef>
            </a:pPr>
            <a:r>
              <a:rPr lang="en-US" sz="2600">
                <a:solidFill>
                  <a:srgbClr val="283C4C"/>
                </a:solidFill>
                <a:latin typeface="Aileron"/>
                <a:ea typeface="Aileron"/>
                <a:cs typeface="Aileron"/>
                <a:sym typeface="Aileron"/>
              </a:rPr>
              <a:t>L’Applicativo Web è in grado di stabilire una comunicazione continua con il PLC, così rendendo possibile l’accensione e lo spegnimento di luci, sensori o attuatori, tali come la sirena di un sistema antifurto.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5"/>
        </a:solidFill>
      </p:bgPr>
    </p:bg>
    <p:spTree>
      <p:nvGrpSpPr>
        <p:cNvPr id="1" name=""/>
        <p:cNvGrpSpPr/>
        <p:nvPr/>
      </p:nvGrpSpPr>
      <p:grpSpPr>
        <a:xfrm>
          <a:off x="0" y="0"/>
          <a:ext cx="0" cy="0"/>
          <a:chOff x="0" y="0"/>
          <a:chExt cx="0" cy="0"/>
        </a:xfrm>
      </p:grpSpPr>
      <p:grpSp>
        <p:nvGrpSpPr>
          <p:cNvPr name="Group 2" id="2"/>
          <p:cNvGrpSpPr/>
          <p:nvPr/>
        </p:nvGrpSpPr>
        <p:grpSpPr>
          <a:xfrm rot="0">
            <a:off x="8550424" y="4860538"/>
            <a:ext cx="8578683" cy="4397762"/>
            <a:chOff x="0" y="0"/>
            <a:chExt cx="1329063" cy="681328"/>
          </a:xfrm>
        </p:grpSpPr>
        <p:sp>
          <p:nvSpPr>
            <p:cNvPr name="Freeform 3" id="3"/>
            <p:cNvSpPr/>
            <p:nvPr/>
          </p:nvSpPr>
          <p:spPr>
            <a:xfrm flipH="true" flipV="false" rot="0">
              <a:off x="0" y="0"/>
              <a:ext cx="1329063" cy="681328"/>
            </a:xfrm>
            <a:custGeom>
              <a:avLst/>
              <a:gdLst/>
              <a:ahLst/>
              <a:cxnLst/>
              <a:rect r="r" b="b" t="t" l="l"/>
              <a:pathLst>
                <a:path h="681328" w="1329063">
                  <a:moveTo>
                    <a:pt x="1316428" y="0"/>
                  </a:moveTo>
                  <a:lnTo>
                    <a:pt x="12634" y="0"/>
                  </a:lnTo>
                  <a:cubicBezTo>
                    <a:pt x="5657" y="0"/>
                    <a:pt x="0" y="5657"/>
                    <a:pt x="0" y="12634"/>
                  </a:cubicBezTo>
                  <a:lnTo>
                    <a:pt x="0" y="668694"/>
                  </a:lnTo>
                  <a:cubicBezTo>
                    <a:pt x="0" y="675672"/>
                    <a:pt x="5657" y="681328"/>
                    <a:pt x="12634" y="681328"/>
                  </a:cubicBezTo>
                  <a:lnTo>
                    <a:pt x="1316428" y="681328"/>
                  </a:lnTo>
                  <a:cubicBezTo>
                    <a:pt x="1323406" y="681328"/>
                    <a:pt x="1329063" y="675672"/>
                    <a:pt x="1329063" y="668694"/>
                  </a:cubicBezTo>
                  <a:lnTo>
                    <a:pt x="1329063" y="12634"/>
                  </a:lnTo>
                  <a:cubicBezTo>
                    <a:pt x="1329063" y="5657"/>
                    <a:pt x="1323406" y="0"/>
                    <a:pt x="1316428" y="0"/>
                  </a:cubicBezTo>
                  <a:close/>
                </a:path>
              </a:pathLst>
            </a:custGeom>
            <a:blipFill>
              <a:blip r:embed="rId2"/>
              <a:stretch>
                <a:fillRect l="0" t="-19062" r="0" b="-10902"/>
              </a:stretch>
            </a:blipFill>
          </p:spPr>
        </p:sp>
      </p:grpSp>
      <p:sp>
        <p:nvSpPr>
          <p:cNvPr name="TextBox 4" id="4"/>
          <p:cNvSpPr txBox="true"/>
          <p:nvPr/>
        </p:nvSpPr>
        <p:spPr>
          <a:xfrm rot="0">
            <a:off x="8550424" y="1245875"/>
            <a:ext cx="7576071" cy="1950085"/>
          </a:xfrm>
          <a:prstGeom prst="rect">
            <a:avLst/>
          </a:prstGeom>
        </p:spPr>
        <p:txBody>
          <a:bodyPr anchor="t" rtlCol="false" tIns="0" lIns="0" bIns="0" rIns="0">
            <a:spAutoFit/>
          </a:bodyPr>
          <a:lstStyle/>
          <a:p>
            <a:pPr algn="ctr" marL="0" indent="0" lvl="0">
              <a:lnSpc>
                <a:spcPts val="7669"/>
              </a:lnSpc>
              <a:spcBef>
                <a:spcPct val="0"/>
              </a:spcBef>
            </a:pPr>
            <a:r>
              <a:rPr lang="en-US" b="true" sz="6499">
                <a:solidFill>
                  <a:srgbClr val="283C4C"/>
                </a:solidFill>
                <a:latin typeface="Akzidenz-Grotesk Heavy"/>
                <a:ea typeface="Akzidenz-Grotesk Heavy"/>
                <a:cs typeface="Akzidenz-Grotesk Heavy"/>
                <a:sym typeface="Akzidenz-Grotesk Heavy"/>
              </a:rPr>
              <a:t>Come funziona HCL?</a:t>
            </a:r>
          </a:p>
        </p:txBody>
      </p:sp>
      <p:sp>
        <p:nvSpPr>
          <p:cNvPr name="Freeform 5" id="5"/>
          <p:cNvSpPr/>
          <p:nvPr/>
        </p:nvSpPr>
        <p:spPr>
          <a:xfrm flipH="false" flipV="false" rot="0">
            <a:off x="1103393" y="1028700"/>
            <a:ext cx="3998861" cy="1187455"/>
          </a:xfrm>
          <a:custGeom>
            <a:avLst/>
            <a:gdLst/>
            <a:ahLst/>
            <a:cxnLst/>
            <a:rect r="r" b="b" t="t" l="l"/>
            <a:pathLst>
              <a:path h="1187455" w="3998861">
                <a:moveTo>
                  <a:pt x="0" y="0"/>
                </a:moveTo>
                <a:lnTo>
                  <a:pt x="3998861" y="0"/>
                </a:lnTo>
                <a:lnTo>
                  <a:pt x="3998861" y="1187455"/>
                </a:lnTo>
                <a:lnTo>
                  <a:pt x="0" y="11874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416579" y="1028700"/>
            <a:ext cx="1187455" cy="1187455"/>
          </a:xfrm>
          <a:custGeom>
            <a:avLst/>
            <a:gdLst/>
            <a:ahLst/>
            <a:cxnLst/>
            <a:rect r="r" b="b" t="t" l="l"/>
            <a:pathLst>
              <a:path h="1187455" w="1187455">
                <a:moveTo>
                  <a:pt x="0" y="0"/>
                </a:moveTo>
                <a:lnTo>
                  <a:pt x="1187455" y="0"/>
                </a:lnTo>
                <a:lnTo>
                  <a:pt x="1187455" y="1187455"/>
                </a:lnTo>
                <a:lnTo>
                  <a:pt x="0" y="11874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53437" y="4812913"/>
            <a:ext cx="5650598" cy="3903628"/>
          </a:xfrm>
          <a:prstGeom prst="rect">
            <a:avLst/>
          </a:prstGeom>
        </p:spPr>
        <p:txBody>
          <a:bodyPr anchor="t" rtlCol="false" tIns="0" lIns="0" bIns="0" rIns="0">
            <a:spAutoFit/>
          </a:bodyPr>
          <a:lstStyle/>
          <a:p>
            <a:pPr algn="ctr">
              <a:lnSpc>
                <a:spcPts val="3466"/>
              </a:lnSpc>
              <a:spcBef>
                <a:spcPct val="0"/>
              </a:spcBef>
            </a:pPr>
            <a:r>
              <a:rPr lang="en-US" sz="2476">
                <a:solidFill>
                  <a:srgbClr val="000000"/>
                </a:solidFill>
                <a:latin typeface="Aileron"/>
                <a:ea typeface="Aileron"/>
                <a:cs typeface="Aileron"/>
                <a:sym typeface="Aileron"/>
              </a:rPr>
              <a:t>HCL funziona in modo tale che il PLC e la Web App possano interagire con la domotica della casa, la Web App è in grado di comunicare con il PLC così rendendo possibile il controllo da remoto della casa, il sistema di sicurezza e delle luci vengono controllati da remoto così come possono venire controllati anche dal PLC.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5"/>
        </a:solidFill>
      </p:bgPr>
    </p:bg>
    <p:spTree>
      <p:nvGrpSpPr>
        <p:cNvPr id="1" name=""/>
        <p:cNvGrpSpPr/>
        <p:nvPr/>
      </p:nvGrpSpPr>
      <p:grpSpPr>
        <a:xfrm>
          <a:off x="0" y="0"/>
          <a:ext cx="0" cy="0"/>
          <a:chOff x="0" y="0"/>
          <a:chExt cx="0" cy="0"/>
        </a:xfrm>
      </p:grpSpPr>
      <p:grpSp>
        <p:nvGrpSpPr>
          <p:cNvPr name="Group 2" id="2"/>
          <p:cNvGrpSpPr/>
          <p:nvPr/>
        </p:nvGrpSpPr>
        <p:grpSpPr>
          <a:xfrm rot="0">
            <a:off x="1373198" y="5924759"/>
            <a:ext cx="4365573" cy="774972"/>
            <a:chOff x="0" y="0"/>
            <a:chExt cx="1200753" cy="213156"/>
          </a:xfrm>
        </p:grpSpPr>
        <p:sp>
          <p:nvSpPr>
            <p:cNvPr name="Freeform 3" id="3"/>
            <p:cNvSpPr/>
            <p:nvPr/>
          </p:nvSpPr>
          <p:spPr>
            <a:xfrm flipH="false" flipV="false" rot="0">
              <a:off x="0" y="0"/>
              <a:ext cx="1200753" cy="213156"/>
            </a:xfrm>
            <a:custGeom>
              <a:avLst/>
              <a:gdLst/>
              <a:ahLst/>
              <a:cxnLst/>
              <a:rect r="r" b="b" t="t" l="l"/>
              <a:pathLst>
                <a:path h="213156" w="1200753">
                  <a:moveTo>
                    <a:pt x="106578" y="0"/>
                  </a:moveTo>
                  <a:lnTo>
                    <a:pt x="1094175" y="0"/>
                  </a:lnTo>
                  <a:cubicBezTo>
                    <a:pt x="1153036" y="0"/>
                    <a:pt x="1200753" y="47717"/>
                    <a:pt x="1200753" y="106578"/>
                  </a:cubicBezTo>
                  <a:lnTo>
                    <a:pt x="1200753" y="106578"/>
                  </a:lnTo>
                  <a:cubicBezTo>
                    <a:pt x="1200753" y="134845"/>
                    <a:pt x="1189524" y="161953"/>
                    <a:pt x="1169537" y="181940"/>
                  </a:cubicBezTo>
                  <a:cubicBezTo>
                    <a:pt x="1149550" y="201928"/>
                    <a:pt x="1122441" y="213156"/>
                    <a:pt x="1094175" y="213156"/>
                  </a:cubicBezTo>
                  <a:lnTo>
                    <a:pt x="106578" y="213156"/>
                  </a:lnTo>
                  <a:cubicBezTo>
                    <a:pt x="47717" y="213156"/>
                    <a:pt x="0" y="165440"/>
                    <a:pt x="0" y="106578"/>
                  </a:cubicBezTo>
                  <a:lnTo>
                    <a:pt x="0" y="106578"/>
                  </a:lnTo>
                  <a:cubicBezTo>
                    <a:pt x="0" y="47717"/>
                    <a:pt x="47717" y="0"/>
                    <a:pt x="106578" y="0"/>
                  </a:cubicBezTo>
                  <a:close/>
                </a:path>
              </a:pathLst>
            </a:custGeom>
            <a:solidFill>
              <a:srgbClr val="AFC8E1"/>
            </a:solidFill>
            <a:ln cap="rnd">
              <a:noFill/>
              <a:prstDash val="solid"/>
              <a:round/>
            </a:ln>
          </p:spPr>
        </p:sp>
        <p:sp>
          <p:nvSpPr>
            <p:cNvPr name="TextBox 4" id="4"/>
            <p:cNvSpPr txBox="true"/>
            <p:nvPr/>
          </p:nvSpPr>
          <p:spPr>
            <a:xfrm>
              <a:off x="0" y="-57150"/>
              <a:ext cx="1200753" cy="270306"/>
            </a:xfrm>
            <a:prstGeom prst="rect">
              <a:avLst/>
            </a:prstGeom>
          </p:spPr>
          <p:txBody>
            <a:bodyPr anchor="ctr" rtlCol="false" tIns="50800" lIns="50800" bIns="50800" rIns="50800"/>
            <a:lstStyle/>
            <a:p>
              <a:pPr algn="l" marL="561353" indent="-280677" lvl="1">
                <a:lnSpc>
                  <a:spcPts val="3640"/>
                </a:lnSpc>
                <a:buAutoNum type="arabicPeriod" startAt="1"/>
              </a:pPr>
              <a:r>
                <a:rPr lang="en-US" sz="2600">
                  <a:solidFill>
                    <a:srgbClr val="000000"/>
                  </a:solidFill>
                  <a:latin typeface="Aileron"/>
                  <a:ea typeface="Aileron"/>
                  <a:cs typeface="Aileron"/>
                  <a:sym typeface="Aileron"/>
                </a:rPr>
                <a:t> Controllo dalla Web App</a:t>
              </a:r>
            </a:p>
          </p:txBody>
        </p:sp>
      </p:grpSp>
      <p:grpSp>
        <p:nvGrpSpPr>
          <p:cNvPr name="Group 5" id="5"/>
          <p:cNvGrpSpPr/>
          <p:nvPr/>
        </p:nvGrpSpPr>
        <p:grpSpPr>
          <a:xfrm rot="0">
            <a:off x="6248326" y="5924759"/>
            <a:ext cx="5791347" cy="774972"/>
            <a:chOff x="0" y="0"/>
            <a:chExt cx="1592913" cy="213156"/>
          </a:xfrm>
        </p:grpSpPr>
        <p:sp>
          <p:nvSpPr>
            <p:cNvPr name="Freeform 6" id="6"/>
            <p:cNvSpPr/>
            <p:nvPr/>
          </p:nvSpPr>
          <p:spPr>
            <a:xfrm flipH="false" flipV="false" rot="0">
              <a:off x="0" y="0"/>
              <a:ext cx="1592913" cy="213156"/>
            </a:xfrm>
            <a:custGeom>
              <a:avLst/>
              <a:gdLst/>
              <a:ahLst/>
              <a:cxnLst/>
              <a:rect r="r" b="b" t="t" l="l"/>
              <a:pathLst>
                <a:path h="213156" w="1592913">
                  <a:moveTo>
                    <a:pt x="106578" y="0"/>
                  </a:moveTo>
                  <a:lnTo>
                    <a:pt x="1486335" y="0"/>
                  </a:lnTo>
                  <a:cubicBezTo>
                    <a:pt x="1514601" y="0"/>
                    <a:pt x="1541709" y="11229"/>
                    <a:pt x="1561697" y="31216"/>
                  </a:cubicBezTo>
                  <a:cubicBezTo>
                    <a:pt x="1581684" y="51203"/>
                    <a:pt x="1592913" y="78312"/>
                    <a:pt x="1592913" y="106578"/>
                  </a:cubicBezTo>
                  <a:lnTo>
                    <a:pt x="1592913" y="106578"/>
                  </a:lnTo>
                  <a:cubicBezTo>
                    <a:pt x="1592913" y="165440"/>
                    <a:pt x="1545196" y="213156"/>
                    <a:pt x="1486335" y="213156"/>
                  </a:cubicBezTo>
                  <a:lnTo>
                    <a:pt x="106578" y="213156"/>
                  </a:lnTo>
                  <a:cubicBezTo>
                    <a:pt x="47717" y="213156"/>
                    <a:pt x="0" y="165440"/>
                    <a:pt x="0" y="106578"/>
                  </a:cubicBezTo>
                  <a:lnTo>
                    <a:pt x="0" y="106578"/>
                  </a:lnTo>
                  <a:cubicBezTo>
                    <a:pt x="0" y="47717"/>
                    <a:pt x="47717" y="0"/>
                    <a:pt x="106578" y="0"/>
                  </a:cubicBezTo>
                  <a:close/>
                </a:path>
              </a:pathLst>
            </a:custGeom>
            <a:solidFill>
              <a:srgbClr val="AFC8E1"/>
            </a:solidFill>
            <a:ln cap="rnd">
              <a:noFill/>
              <a:prstDash val="solid"/>
              <a:round/>
            </a:ln>
          </p:spPr>
        </p:sp>
        <p:sp>
          <p:nvSpPr>
            <p:cNvPr name="TextBox 7" id="7"/>
            <p:cNvSpPr txBox="true"/>
            <p:nvPr/>
          </p:nvSpPr>
          <p:spPr>
            <a:xfrm>
              <a:off x="0" y="-57150"/>
              <a:ext cx="1592913" cy="270306"/>
            </a:xfrm>
            <a:prstGeom prst="rect">
              <a:avLst/>
            </a:prstGeom>
          </p:spPr>
          <p:txBody>
            <a:bodyPr anchor="ctr" rtlCol="false" tIns="50800" lIns="50800" bIns="50800" rIns="50800"/>
            <a:lstStyle/>
            <a:p>
              <a:pPr algn="ctr">
                <a:lnSpc>
                  <a:spcPts val="3640"/>
                </a:lnSpc>
                <a:spcBef>
                  <a:spcPct val="0"/>
                </a:spcBef>
              </a:pPr>
              <a:r>
                <a:rPr lang="en-US" sz="2600">
                  <a:solidFill>
                    <a:srgbClr val="000000"/>
                  </a:solidFill>
                  <a:latin typeface="Aileron"/>
                  <a:ea typeface="Aileron"/>
                  <a:cs typeface="Aileron"/>
                  <a:sym typeface="Aileron"/>
                </a:rPr>
                <a:t>2.  Comunicazione con il Backend</a:t>
              </a:r>
            </a:p>
          </p:txBody>
        </p:sp>
      </p:grpSp>
      <p:grpSp>
        <p:nvGrpSpPr>
          <p:cNvPr name="Group 8" id="8"/>
          <p:cNvGrpSpPr/>
          <p:nvPr/>
        </p:nvGrpSpPr>
        <p:grpSpPr>
          <a:xfrm rot="0">
            <a:off x="12549229" y="5924759"/>
            <a:ext cx="4365573" cy="774972"/>
            <a:chOff x="0" y="0"/>
            <a:chExt cx="1200753" cy="213156"/>
          </a:xfrm>
        </p:grpSpPr>
        <p:sp>
          <p:nvSpPr>
            <p:cNvPr name="Freeform 9" id="9"/>
            <p:cNvSpPr/>
            <p:nvPr/>
          </p:nvSpPr>
          <p:spPr>
            <a:xfrm flipH="false" flipV="false" rot="0">
              <a:off x="0" y="0"/>
              <a:ext cx="1200753" cy="213156"/>
            </a:xfrm>
            <a:custGeom>
              <a:avLst/>
              <a:gdLst/>
              <a:ahLst/>
              <a:cxnLst/>
              <a:rect r="r" b="b" t="t" l="l"/>
              <a:pathLst>
                <a:path h="213156" w="1200753">
                  <a:moveTo>
                    <a:pt x="106578" y="0"/>
                  </a:moveTo>
                  <a:lnTo>
                    <a:pt x="1094175" y="0"/>
                  </a:lnTo>
                  <a:cubicBezTo>
                    <a:pt x="1153036" y="0"/>
                    <a:pt x="1200753" y="47717"/>
                    <a:pt x="1200753" y="106578"/>
                  </a:cubicBezTo>
                  <a:lnTo>
                    <a:pt x="1200753" y="106578"/>
                  </a:lnTo>
                  <a:cubicBezTo>
                    <a:pt x="1200753" y="134845"/>
                    <a:pt x="1189524" y="161953"/>
                    <a:pt x="1169537" y="181940"/>
                  </a:cubicBezTo>
                  <a:cubicBezTo>
                    <a:pt x="1149550" y="201928"/>
                    <a:pt x="1122441" y="213156"/>
                    <a:pt x="1094175" y="213156"/>
                  </a:cubicBezTo>
                  <a:lnTo>
                    <a:pt x="106578" y="213156"/>
                  </a:lnTo>
                  <a:cubicBezTo>
                    <a:pt x="47717" y="213156"/>
                    <a:pt x="0" y="165440"/>
                    <a:pt x="0" y="106578"/>
                  </a:cubicBezTo>
                  <a:lnTo>
                    <a:pt x="0" y="106578"/>
                  </a:lnTo>
                  <a:cubicBezTo>
                    <a:pt x="0" y="47717"/>
                    <a:pt x="47717" y="0"/>
                    <a:pt x="106578" y="0"/>
                  </a:cubicBezTo>
                  <a:close/>
                </a:path>
              </a:pathLst>
            </a:custGeom>
            <a:solidFill>
              <a:srgbClr val="AFC8E1"/>
            </a:solidFill>
            <a:ln cap="rnd">
              <a:noFill/>
              <a:prstDash val="solid"/>
              <a:round/>
            </a:ln>
          </p:spPr>
        </p:sp>
        <p:sp>
          <p:nvSpPr>
            <p:cNvPr name="TextBox 10" id="10"/>
            <p:cNvSpPr txBox="true"/>
            <p:nvPr/>
          </p:nvSpPr>
          <p:spPr>
            <a:xfrm>
              <a:off x="0" y="-57150"/>
              <a:ext cx="1200753"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11" id="11"/>
          <p:cNvGrpSpPr/>
          <p:nvPr/>
        </p:nvGrpSpPr>
        <p:grpSpPr>
          <a:xfrm rot="0">
            <a:off x="4048520" y="8277269"/>
            <a:ext cx="10190960" cy="149745"/>
            <a:chOff x="0" y="0"/>
            <a:chExt cx="2803029" cy="41187"/>
          </a:xfrm>
        </p:grpSpPr>
        <p:sp>
          <p:nvSpPr>
            <p:cNvPr name="Freeform 12" id="12"/>
            <p:cNvSpPr/>
            <p:nvPr/>
          </p:nvSpPr>
          <p:spPr>
            <a:xfrm flipH="false" flipV="false" rot="0">
              <a:off x="0" y="0"/>
              <a:ext cx="2803029" cy="41187"/>
            </a:xfrm>
            <a:custGeom>
              <a:avLst/>
              <a:gdLst/>
              <a:ahLst/>
              <a:cxnLst/>
              <a:rect r="r" b="b" t="t" l="l"/>
              <a:pathLst>
                <a:path h="41187" w="2803029">
                  <a:moveTo>
                    <a:pt x="0" y="0"/>
                  </a:moveTo>
                  <a:lnTo>
                    <a:pt x="2803029" y="0"/>
                  </a:lnTo>
                  <a:lnTo>
                    <a:pt x="2803029" y="41187"/>
                  </a:lnTo>
                  <a:lnTo>
                    <a:pt x="0" y="41187"/>
                  </a:lnTo>
                  <a:close/>
                </a:path>
              </a:pathLst>
            </a:custGeom>
            <a:solidFill>
              <a:srgbClr val="A1BBD4"/>
            </a:solidFill>
          </p:spPr>
        </p:sp>
        <p:sp>
          <p:nvSpPr>
            <p:cNvPr name="TextBox 13" id="13"/>
            <p:cNvSpPr txBox="true"/>
            <p:nvPr/>
          </p:nvSpPr>
          <p:spPr>
            <a:xfrm>
              <a:off x="0" y="-57150"/>
              <a:ext cx="2803029" cy="98337"/>
            </a:xfrm>
            <a:prstGeom prst="rect">
              <a:avLst/>
            </a:prstGeom>
          </p:spPr>
          <p:txBody>
            <a:bodyPr anchor="ctr" rtlCol="false" tIns="50800" lIns="50800" bIns="50800" rIns="50800"/>
            <a:lstStyle/>
            <a:p>
              <a:pPr algn="ctr">
                <a:lnSpc>
                  <a:spcPts val="3640"/>
                </a:lnSpc>
              </a:pPr>
            </a:p>
          </p:txBody>
        </p:sp>
      </p:grpSp>
      <p:grpSp>
        <p:nvGrpSpPr>
          <p:cNvPr name="Group 14" id="14"/>
          <p:cNvGrpSpPr/>
          <p:nvPr/>
        </p:nvGrpSpPr>
        <p:grpSpPr>
          <a:xfrm rot="0">
            <a:off x="2176941" y="6898225"/>
            <a:ext cx="2758088" cy="27580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3711" t="0" r="-13711" b="0"/>
              </a:stretch>
            </a:blipFill>
          </p:spPr>
        </p:sp>
      </p:grpSp>
      <p:grpSp>
        <p:nvGrpSpPr>
          <p:cNvPr name="Group 16" id="16"/>
          <p:cNvGrpSpPr/>
          <p:nvPr/>
        </p:nvGrpSpPr>
        <p:grpSpPr>
          <a:xfrm rot="0">
            <a:off x="7764956" y="6898225"/>
            <a:ext cx="2758088" cy="27580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6400" r="0" b="-26399"/>
              </a:stretch>
            </a:blipFill>
          </p:spPr>
        </p:sp>
      </p:grpSp>
      <p:grpSp>
        <p:nvGrpSpPr>
          <p:cNvPr name="Group 18" id="18"/>
          <p:cNvGrpSpPr/>
          <p:nvPr/>
        </p:nvGrpSpPr>
        <p:grpSpPr>
          <a:xfrm rot="0">
            <a:off x="13352972" y="6898225"/>
            <a:ext cx="2758088" cy="27580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p:spPr>
        </p:sp>
      </p:grpSp>
      <p:sp>
        <p:nvSpPr>
          <p:cNvPr name="Freeform 20" id="20"/>
          <p:cNvSpPr/>
          <p:nvPr/>
        </p:nvSpPr>
        <p:spPr>
          <a:xfrm flipH="false" flipV="false" rot="0">
            <a:off x="1028700" y="3432177"/>
            <a:ext cx="1377991" cy="1377991"/>
          </a:xfrm>
          <a:custGeom>
            <a:avLst/>
            <a:gdLst/>
            <a:ahLst/>
            <a:cxnLst/>
            <a:rect r="r" b="b" t="t" l="l"/>
            <a:pathLst>
              <a:path h="1377991" w="1377991">
                <a:moveTo>
                  <a:pt x="0" y="0"/>
                </a:moveTo>
                <a:lnTo>
                  <a:pt x="1377991" y="0"/>
                </a:lnTo>
                <a:lnTo>
                  <a:pt x="1377991" y="1377991"/>
                </a:lnTo>
                <a:lnTo>
                  <a:pt x="0" y="1377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5881309" y="3432177"/>
            <a:ext cx="1377991" cy="1377991"/>
          </a:xfrm>
          <a:custGeom>
            <a:avLst/>
            <a:gdLst/>
            <a:ahLst/>
            <a:cxnLst/>
            <a:rect r="r" b="b" t="t" l="l"/>
            <a:pathLst>
              <a:path h="1377991" w="1377991">
                <a:moveTo>
                  <a:pt x="0" y="0"/>
                </a:moveTo>
                <a:lnTo>
                  <a:pt x="1377991" y="0"/>
                </a:lnTo>
                <a:lnTo>
                  <a:pt x="1377991" y="1377991"/>
                </a:lnTo>
                <a:lnTo>
                  <a:pt x="0" y="1377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028700" y="2200275"/>
            <a:ext cx="2288115" cy="679452"/>
          </a:xfrm>
          <a:custGeom>
            <a:avLst/>
            <a:gdLst/>
            <a:ahLst/>
            <a:cxnLst/>
            <a:rect r="r" b="b" t="t" l="l"/>
            <a:pathLst>
              <a:path h="679452" w="2288115">
                <a:moveTo>
                  <a:pt x="0" y="0"/>
                </a:moveTo>
                <a:lnTo>
                  <a:pt x="2288115" y="0"/>
                </a:lnTo>
                <a:lnTo>
                  <a:pt x="2288115" y="679452"/>
                </a:lnTo>
                <a:lnTo>
                  <a:pt x="0" y="6794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4979745" y="2200275"/>
            <a:ext cx="2288115" cy="679452"/>
          </a:xfrm>
          <a:custGeom>
            <a:avLst/>
            <a:gdLst/>
            <a:ahLst/>
            <a:cxnLst/>
            <a:rect r="r" b="b" t="t" l="l"/>
            <a:pathLst>
              <a:path h="679452" w="2288115">
                <a:moveTo>
                  <a:pt x="0" y="0"/>
                </a:moveTo>
                <a:lnTo>
                  <a:pt x="2288115" y="0"/>
                </a:lnTo>
                <a:lnTo>
                  <a:pt x="2288115" y="679452"/>
                </a:lnTo>
                <a:lnTo>
                  <a:pt x="0" y="6794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4" id="24"/>
          <p:cNvSpPr txBox="true"/>
          <p:nvPr/>
        </p:nvSpPr>
        <p:spPr>
          <a:xfrm rot="0">
            <a:off x="5355964" y="1038225"/>
            <a:ext cx="7576071" cy="978535"/>
          </a:xfrm>
          <a:prstGeom prst="rect">
            <a:avLst/>
          </a:prstGeom>
        </p:spPr>
        <p:txBody>
          <a:bodyPr anchor="t" rtlCol="false" tIns="0" lIns="0" bIns="0" rIns="0">
            <a:spAutoFit/>
          </a:bodyPr>
          <a:lstStyle/>
          <a:p>
            <a:pPr algn="ctr">
              <a:lnSpc>
                <a:spcPts val="7669"/>
              </a:lnSpc>
            </a:pPr>
            <a:r>
              <a:rPr lang="en-US" sz="6499" b="true">
                <a:solidFill>
                  <a:srgbClr val="283C4C"/>
                </a:solidFill>
                <a:latin typeface="Akzidenz-Grotesk Heavy"/>
                <a:ea typeface="Akzidenz-Grotesk Heavy"/>
                <a:cs typeface="Akzidenz-Grotesk Heavy"/>
                <a:sym typeface="Akzidenz-Grotesk Heavy"/>
              </a:rPr>
              <a:t>Web App</a:t>
            </a:r>
          </a:p>
        </p:txBody>
      </p:sp>
      <p:sp>
        <p:nvSpPr>
          <p:cNvPr name="TextBox 25" id="25"/>
          <p:cNvSpPr txBox="true"/>
          <p:nvPr/>
        </p:nvSpPr>
        <p:spPr>
          <a:xfrm rot="0">
            <a:off x="12841466" y="6085248"/>
            <a:ext cx="3781100" cy="406369"/>
          </a:xfrm>
          <a:prstGeom prst="rect">
            <a:avLst/>
          </a:prstGeom>
        </p:spPr>
        <p:txBody>
          <a:bodyPr anchor="t" rtlCol="false" tIns="0" lIns="0" bIns="0" rIns="0">
            <a:spAutoFit/>
          </a:bodyPr>
          <a:lstStyle/>
          <a:p>
            <a:pPr algn="ctr">
              <a:lnSpc>
                <a:spcPts val="3351"/>
              </a:lnSpc>
            </a:pPr>
            <a:r>
              <a:rPr lang="en-US" sz="2393">
                <a:solidFill>
                  <a:srgbClr val="192F40"/>
                </a:solidFill>
                <a:latin typeface="Aileron"/>
                <a:ea typeface="Aileron"/>
                <a:cs typeface="Aileron"/>
                <a:sym typeface="Aileron"/>
              </a:rPr>
              <a:t>3.   Esecuzione dal PLC</a:t>
            </a:r>
          </a:p>
        </p:txBody>
      </p:sp>
      <p:sp>
        <p:nvSpPr>
          <p:cNvPr name="TextBox 26" id="26"/>
          <p:cNvSpPr txBox="true"/>
          <p:nvPr/>
        </p:nvSpPr>
        <p:spPr>
          <a:xfrm rot="0">
            <a:off x="4621275" y="3377184"/>
            <a:ext cx="9240974" cy="1766316"/>
          </a:xfrm>
          <a:prstGeom prst="rect">
            <a:avLst/>
          </a:prstGeom>
        </p:spPr>
        <p:txBody>
          <a:bodyPr anchor="t" rtlCol="false" tIns="0" lIns="0" bIns="0" rIns="0">
            <a:spAutoFit/>
          </a:bodyPr>
          <a:lstStyle/>
          <a:p>
            <a:pPr algn="ctr">
              <a:lnSpc>
                <a:spcPts val="3529"/>
              </a:lnSpc>
              <a:spcBef>
                <a:spcPct val="0"/>
              </a:spcBef>
            </a:pPr>
            <a:r>
              <a:rPr lang="en-US" sz="2521">
                <a:solidFill>
                  <a:srgbClr val="000000"/>
                </a:solidFill>
                <a:latin typeface="Aileron"/>
                <a:ea typeface="Aileron"/>
                <a:cs typeface="Aileron"/>
                <a:sym typeface="Aileron"/>
              </a:rPr>
              <a:t>Sulla Web App sarà visualizzabile la piantina della casa, all’interno di ogni stanza sarà possibile visualizzare una lampadina che alla pressione farà in modo che si accendano le lampade in casa (o i led appositi sul PLC).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5"/>
        </a:solidFill>
      </p:bgPr>
    </p:bg>
    <p:spTree>
      <p:nvGrpSpPr>
        <p:cNvPr id="1" name=""/>
        <p:cNvGrpSpPr/>
        <p:nvPr/>
      </p:nvGrpSpPr>
      <p:grpSpPr>
        <a:xfrm>
          <a:off x="0" y="0"/>
          <a:ext cx="0" cy="0"/>
          <a:chOff x="0" y="0"/>
          <a:chExt cx="0" cy="0"/>
        </a:xfrm>
      </p:grpSpPr>
      <p:grpSp>
        <p:nvGrpSpPr>
          <p:cNvPr name="Group 2" id="2"/>
          <p:cNvGrpSpPr/>
          <p:nvPr/>
        </p:nvGrpSpPr>
        <p:grpSpPr>
          <a:xfrm rot="0">
            <a:off x="12196928" y="7616716"/>
            <a:ext cx="5348533" cy="744813"/>
            <a:chOff x="0" y="0"/>
            <a:chExt cx="1530684" cy="213156"/>
          </a:xfrm>
        </p:grpSpPr>
        <p:sp>
          <p:nvSpPr>
            <p:cNvPr name="Freeform 3" id="3"/>
            <p:cNvSpPr/>
            <p:nvPr/>
          </p:nvSpPr>
          <p:spPr>
            <a:xfrm flipH="false" flipV="false" rot="0">
              <a:off x="0" y="0"/>
              <a:ext cx="1530684" cy="213156"/>
            </a:xfrm>
            <a:custGeom>
              <a:avLst/>
              <a:gdLst/>
              <a:ahLst/>
              <a:cxnLst/>
              <a:rect r="r" b="b" t="t" l="l"/>
              <a:pathLst>
                <a:path h="213156" w="1530684">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name="TextBox 4" id="4"/>
            <p:cNvSpPr txBox="true"/>
            <p:nvPr/>
          </p:nvSpPr>
          <p:spPr>
            <a:xfrm>
              <a:off x="0" y="-57150"/>
              <a:ext cx="1530684"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6578490" y="7616716"/>
            <a:ext cx="5348533" cy="744813"/>
            <a:chOff x="0" y="0"/>
            <a:chExt cx="1530684" cy="213156"/>
          </a:xfrm>
        </p:grpSpPr>
        <p:sp>
          <p:nvSpPr>
            <p:cNvPr name="Freeform 6" id="6"/>
            <p:cNvSpPr/>
            <p:nvPr/>
          </p:nvSpPr>
          <p:spPr>
            <a:xfrm flipH="false" flipV="false" rot="0">
              <a:off x="0" y="0"/>
              <a:ext cx="1530684" cy="213156"/>
            </a:xfrm>
            <a:custGeom>
              <a:avLst/>
              <a:gdLst/>
              <a:ahLst/>
              <a:cxnLst/>
              <a:rect r="r" b="b" t="t" l="l"/>
              <a:pathLst>
                <a:path h="213156" w="1530684">
                  <a:moveTo>
                    <a:pt x="106578" y="0"/>
                  </a:moveTo>
                  <a:lnTo>
                    <a:pt x="1424106" y="0"/>
                  </a:lnTo>
                  <a:cubicBezTo>
                    <a:pt x="1482967" y="0"/>
                    <a:pt x="1530684" y="47717"/>
                    <a:pt x="1530684" y="106578"/>
                  </a:cubicBezTo>
                  <a:lnTo>
                    <a:pt x="1530684" y="106578"/>
                  </a:lnTo>
                  <a:cubicBezTo>
                    <a:pt x="1530684" y="134845"/>
                    <a:pt x="1519455" y="161953"/>
                    <a:pt x="1499468" y="181940"/>
                  </a:cubicBezTo>
                  <a:cubicBezTo>
                    <a:pt x="1479481" y="201928"/>
                    <a:pt x="1452372" y="213156"/>
                    <a:pt x="1424106" y="213156"/>
                  </a:cubicBezTo>
                  <a:lnTo>
                    <a:pt x="106578" y="213156"/>
                  </a:lnTo>
                  <a:cubicBezTo>
                    <a:pt x="47717" y="213156"/>
                    <a:pt x="0" y="165440"/>
                    <a:pt x="0" y="106578"/>
                  </a:cubicBezTo>
                  <a:lnTo>
                    <a:pt x="0" y="106578"/>
                  </a:lnTo>
                  <a:cubicBezTo>
                    <a:pt x="0" y="47717"/>
                    <a:pt x="47717" y="0"/>
                    <a:pt x="106578" y="0"/>
                  </a:cubicBezTo>
                  <a:close/>
                </a:path>
              </a:pathLst>
            </a:custGeom>
            <a:solidFill>
              <a:srgbClr val="788593"/>
            </a:solidFill>
            <a:ln cap="rnd">
              <a:noFill/>
              <a:prstDash val="solid"/>
              <a:round/>
            </a:ln>
          </p:spPr>
        </p:sp>
        <p:sp>
          <p:nvSpPr>
            <p:cNvPr name="TextBox 7" id="7"/>
            <p:cNvSpPr txBox="true"/>
            <p:nvPr/>
          </p:nvSpPr>
          <p:spPr>
            <a:xfrm>
              <a:off x="0" y="-57150"/>
              <a:ext cx="1530684"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8" id="8"/>
          <p:cNvGrpSpPr/>
          <p:nvPr/>
        </p:nvGrpSpPr>
        <p:grpSpPr>
          <a:xfrm rot="0">
            <a:off x="351839" y="3806510"/>
            <a:ext cx="5390943" cy="6120631"/>
            <a:chOff x="0" y="0"/>
            <a:chExt cx="1257272" cy="1427450"/>
          </a:xfrm>
        </p:grpSpPr>
        <p:sp>
          <p:nvSpPr>
            <p:cNvPr name="Freeform 9" id="9"/>
            <p:cNvSpPr/>
            <p:nvPr/>
          </p:nvSpPr>
          <p:spPr>
            <a:xfrm flipH="false" flipV="false" rot="0">
              <a:off x="0" y="0"/>
              <a:ext cx="1257272" cy="1427450"/>
            </a:xfrm>
            <a:custGeom>
              <a:avLst/>
              <a:gdLst/>
              <a:ahLst/>
              <a:cxnLst/>
              <a:rect r="r" b="b" t="t" l="l"/>
              <a:pathLst>
                <a:path h="1427450" w="1257272">
                  <a:moveTo>
                    <a:pt x="20105" y="0"/>
                  </a:moveTo>
                  <a:lnTo>
                    <a:pt x="1237167" y="0"/>
                  </a:lnTo>
                  <a:cubicBezTo>
                    <a:pt x="1248271" y="0"/>
                    <a:pt x="1257272" y="9001"/>
                    <a:pt x="1257272" y="20105"/>
                  </a:cubicBezTo>
                  <a:lnTo>
                    <a:pt x="1257272" y="1407344"/>
                  </a:lnTo>
                  <a:cubicBezTo>
                    <a:pt x="1257272" y="1418448"/>
                    <a:pt x="1248271" y="1427450"/>
                    <a:pt x="1237167" y="1427450"/>
                  </a:cubicBezTo>
                  <a:lnTo>
                    <a:pt x="20105" y="1427450"/>
                  </a:lnTo>
                  <a:cubicBezTo>
                    <a:pt x="9001" y="1427450"/>
                    <a:pt x="0" y="1418448"/>
                    <a:pt x="0" y="1407344"/>
                  </a:cubicBezTo>
                  <a:lnTo>
                    <a:pt x="0" y="20105"/>
                  </a:lnTo>
                  <a:cubicBezTo>
                    <a:pt x="0" y="9001"/>
                    <a:pt x="9001" y="0"/>
                    <a:pt x="20105" y="0"/>
                  </a:cubicBezTo>
                  <a:close/>
                </a:path>
              </a:pathLst>
            </a:custGeom>
            <a:blipFill>
              <a:blip r:embed="rId2"/>
              <a:stretch>
                <a:fillRect l="-285" t="0" r="-285" b="0"/>
              </a:stretch>
            </a:blipFill>
          </p:spPr>
        </p:sp>
      </p:grpSp>
      <p:sp>
        <p:nvSpPr>
          <p:cNvPr name="Freeform 10" id="10"/>
          <p:cNvSpPr/>
          <p:nvPr/>
        </p:nvSpPr>
        <p:spPr>
          <a:xfrm flipH="false" flipV="false" rot="0">
            <a:off x="11927023" y="551243"/>
            <a:ext cx="5888343" cy="1748534"/>
          </a:xfrm>
          <a:custGeom>
            <a:avLst/>
            <a:gdLst/>
            <a:ahLst/>
            <a:cxnLst/>
            <a:rect r="r" b="b" t="t" l="l"/>
            <a:pathLst>
              <a:path h="1748534" w="5888343">
                <a:moveTo>
                  <a:pt x="0" y="0"/>
                </a:moveTo>
                <a:lnTo>
                  <a:pt x="5888343" y="0"/>
                </a:lnTo>
                <a:lnTo>
                  <a:pt x="5888343" y="1748534"/>
                </a:lnTo>
                <a:lnTo>
                  <a:pt x="0" y="1748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352932" y="2224374"/>
            <a:ext cx="1582136" cy="1582136"/>
          </a:xfrm>
          <a:custGeom>
            <a:avLst/>
            <a:gdLst/>
            <a:ahLst/>
            <a:cxnLst/>
            <a:rect r="r" b="b" t="t" l="l"/>
            <a:pathLst>
              <a:path h="1582136" w="1582136">
                <a:moveTo>
                  <a:pt x="0" y="0"/>
                </a:moveTo>
                <a:lnTo>
                  <a:pt x="1582136" y="0"/>
                </a:lnTo>
                <a:lnTo>
                  <a:pt x="1582136" y="1582136"/>
                </a:lnTo>
                <a:lnTo>
                  <a:pt x="0" y="1582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777617" y="3806510"/>
            <a:ext cx="1037749" cy="1037749"/>
          </a:xfrm>
          <a:custGeom>
            <a:avLst/>
            <a:gdLst/>
            <a:ahLst/>
            <a:cxnLst/>
            <a:rect r="r" b="b" t="t" l="l"/>
            <a:pathLst>
              <a:path h="1037749" w="1037749">
                <a:moveTo>
                  <a:pt x="0" y="0"/>
                </a:moveTo>
                <a:lnTo>
                  <a:pt x="1037749" y="0"/>
                </a:lnTo>
                <a:lnTo>
                  <a:pt x="1037749" y="1037749"/>
                </a:lnTo>
                <a:lnTo>
                  <a:pt x="0" y="10377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452580" y="8794062"/>
            <a:ext cx="1113005" cy="1113005"/>
          </a:xfrm>
          <a:custGeom>
            <a:avLst/>
            <a:gdLst/>
            <a:ahLst/>
            <a:cxnLst/>
            <a:rect r="r" b="b" t="t" l="l"/>
            <a:pathLst>
              <a:path h="1113005" w="1113005">
                <a:moveTo>
                  <a:pt x="0" y="0"/>
                </a:moveTo>
                <a:lnTo>
                  <a:pt x="1113005" y="0"/>
                </a:lnTo>
                <a:lnTo>
                  <a:pt x="1113005" y="1113004"/>
                </a:lnTo>
                <a:lnTo>
                  <a:pt x="0" y="1113004"/>
                </a:lnTo>
                <a:lnTo>
                  <a:pt x="0" y="0"/>
                </a:lnTo>
                <a:close/>
              </a:path>
            </a:pathLst>
          </a:custGeom>
          <a:blipFill>
            <a:blip r:embed="rId7"/>
            <a:stretch>
              <a:fillRect l="0" t="0" r="0" b="0"/>
            </a:stretch>
          </a:blipFill>
        </p:spPr>
      </p:sp>
      <p:sp>
        <p:nvSpPr>
          <p:cNvPr name="Freeform 14" id="14"/>
          <p:cNvSpPr/>
          <p:nvPr/>
        </p:nvSpPr>
        <p:spPr>
          <a:xfrm flipH="false" flipV="false" rot="0">
            <a:off x="7725435" y="8866942"/>
            <a:ext cx="2865403" cy="1060199"/>
          </a:xfrm>
          <a:custGeom>
            <a:avLst/>
            <a:gdLst/>
            <a:ahLst/>
            <a:cxnLst/>
            <a:rect r="r" b="b" t="t" l="l"/>
            <a:pathLst>
              <a:path h="1060199" w="2865403">
                <a:moveTo>
                  <a:pt x="0" y="0"/>
                </a:moveTo>
                <a:lnTo>
                  <a:pt x="2865403" y="0"/>
                </a:lnTo>
                <a:lnTo>
                  <a:pt x="2865403" y="1060199"/>
                </a:lnTo>
                <a:lnTo>
                  <a:pt x="0" y="1060199"/>
                </a:lnTo>
                <a:lnTo>
                  <a:pt x="0" y="0"/>
                </a:lnTo>
                <a:close/>
              </a:path>
            </a:pathLst>
          </a:custGeom>
          <a:blipFill>
            <a:blip r:embed="rId8"/>
            <a:stretch>
              <a:fillRect l="0" t="0" r="0" b="0"/>
            </a:stretch>
          </a:blipFill>
        </p:spPr>
      </p:sp>
      <p:sp>
        <p:nvSpPr>
          <p:cNvPr name="TextBox 15" id="15"/>
          <p:cNvSpPr txBox="true"/>
          <p:nvPr/>
        </p:nvSpPr>
        <p:spPr>
          <a:xfrm rot="0">
            <a:off x="-336626" y="2620361"/>
            <a:ext cx="6767873" cy="978535"/>
          </a:xfrm>
          <a:prstGeom prst="rect">
            <a:avLst/>
          </a:prstGeom>
        </p:spPr>
        <p:txBody>
          <a:bodyPr anchor="t" rtlCol="false" tIns="0" lIns="0" bIns="0" rIns="0">
            <a:spAutoFit/>
          </a:bodyPr>
          <a:lstStyle/>
          <a:p>
            <a:pPr algn="ctr">
              <a:lnSpc>
                <a:spcPts val="7669"/>
              </a:lnSpc>
            </a:pPr>
            <a:r>
              <a:rPr lang="en-US" sz="6499" b="true">
                <a:solidFill>
                  <a:srgbClr val="283C4C"/>
                </a:solidFill>
                <a:latin typeface="Akzidenz-Grotesk Heavy"/>
                <a:ea typeface="Akzidenz-Grotesk Heavy"/>
                <a:cs typeface="Akzidenz-Grotesk Heavy"/>
                <a:sym typeface="Akzidenz-Grotesk Heavy"/>
              </a:rPr>
              <a:t>Backend</a:t>
            </a:r>
          </a:p>
        </p:txBody>
      </p:sp>
      <p:sp>
        <p:nvSpPr>
          <p:cNvPr name="TextBox 16" id="16"/>
          <p:cNvSpPr txBox="true"/>
          <p:nvPr/>
        </p:nvSpPr>
        <p:spPr>
          <a:xfrm rot="0">
            <a:off x="12296734" y="7766104"/>
            <a:ext cx="5148920" cy="392409"/>
          </a:xfrm>
          <a:prstGeom prst="rect">
            <a:avLst/>
          </a:prstGeom>
        </p:spPr>
        <p:txBody>
          <a:bodyPr anchor="t" rtlCol="false" tIns="0" lIns="0" bIns="0" rIns="0">
            <a:spAutoFit/>
          </a:bodyPr>
          <a:lstStyle/>
          <a:p>
            <a:pPr algn="ctr">
              <a:lnSpc>
                <a:spcPts val="3221"/>
              </a:lnSpc>
            </a:pPr>
            <a:r>
              <a:rPr lang="en-US" sz="2300" b="true">
                <a:solidFill>
                  <a:srgbClr val="FDFDF5"/>
                </a:solidFill>
                <a:latin typeface="Aileron Heavy"/>
                <a:ea typeface="Aileron Heavy"/>
                <a:cs typeface="Aileron Heavy"/>
                <a:sym typeface="Aileron Heavy"/>
              </a:rPr>
              <a:t>Realizzato con Visual Studio 2022</a:t>
            </a:r>
          </a:p>
        </p:txBody>
      </p:sp>
      <p:sp>
        <p:nvSpPr>
          <p:cNvPr name="TextBox 17" id="17"/>
          <p:cNvSpPr txBox="true"/>
          <p:nvPr/>
        </p:nvSpPr>
        <p:spPr>
          <a:xfrm rot="0">
            <a:off x="7205772" y="7769106"/>
            <a:ext cx="3904729" cy="389235"/>
          </a:xfrm>
          <a:prstGeom prst="rect">
            <a:avLst/>
          </a:prstGeom>
        </p:spPr>
        <p:txBody>
          <a:bodyPr anchor="t" rtlCol="false" tIns="0" lIns="0" bIns="0" rIns="0">
            <a:spAutoFit/>
          </a:bodyPr>
          <a:lstStyle/>
          <a:p>
            <a:pPr algn="ctr">
              <a:lnSpc>
                <a:spcPts val="3221"/>
              </a:lnSpc>
            </a:pPr>
            <a:r>
              <a:rPr lang="en-US" b="true" sz="2300" u="sng">
                <a:solidFill>
                  <a:srgbClr val="FDFDF5"/>
                </a:solidFill>
                <a:latin typeface="Aileron Heavy"/>
                <a:ea typeface="Aileron Heavy"/>
                <a:cs typeface="Aileron Heavy"/>
                <a:sym typeface="Aileron Heavy"/>
                <a:hlinkClick r:id="rId9" tooltip="https://github.com/MirianaDeRenzi/AICA"/>
              </a:rPr>
              <a:t>Repository su GitHub</a:t>
            </a:r>
          </a:p>
        </p:txBody>
      </p:sp>
      <p:sp>
        <p:nvSpPr>
          <p:cNvPr name="TextBox 18" id="18"/>
          <p:cNvSpPr txBox="true"/>
          <p:nvPr/>
        </p:nvSpPr>
        <p:spPr>
          <a:xfrm rot="0">
            <a:off x="7698511" y="4671377"/>
            <a:ext cx="8669756" cy="22771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Il Backend è la parte più importante dell’intero progetto visto che sarà lui a proporzionare la comunicazione con il PLC e il Frontend della Web App, infatti il Backend permette di comunicare al PLC, inviando e leggendo i dati e scrivendo essi nella pagina principale. </a:t>
            </a:r>
          </a:p>
        </p:txBody>
      </p:sp>
      <p:sp>
        <p:nvSpPr>
          <p:cNvPr name="TextBox 19" id="19"/>
          <p:cNvSpPr txBox="true"/>
          <p:nvPr/>
        </p:nvSpPr>
        <p:spPr>
          <a:xfrm rot="0">
            <a:off x="6709329" y="8483766"/>
            <a:ext cx="5324060" cy="339843"/>
          </a:xfrm>
          <a:prstGeom prst="rect">
            <a:avLst/>
          </a:prstGeom>
        </p:spPr>
        <p:txBody>
          <a:bodyPr anchor="t" rtlCol="false" tIns="0" lIns="0" bIns="0" rIns="0">
            <a:spAutoFit/>
          </a:bodyPr>
          <a:lstStyle/>
          <a:p>
            <a:pPr algn="ctr">
              <a:lnSpc>
                <a:spcPts val="2793"/>
              </a:lnSpc>
              <a:spcBef>
                <a:spcPct val="0"/>
              </a:spcBef>
            </a:pPr>
            <a:r>
              <a:rPr lang="en-US" sz="1995" u="sng">
                <a:solidFill>
                  <a:srgbClr val="000000"/>
                </a:solidFill>
                <a:latin typeface="Aileron"/>
                <a:ea typeface="Aileron"/>
                <a:cs typeface="Aileron"/>
                <a:sym typeface="Aileron"/>
                <a:hlinkClick r:id="rId10" tooltip="https://github.com/IAL-FVG-Pordenone/HCL"/>
              </a:rPr>
              <a:t>https://github.com/IAL-FVG-Pordenone/HCL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5"/>
        </a:solidFill>
      </p:bgPr>
    </p:bg>
    <p:spTree>
      <p:nvGrpSpPr>
        <p:cNvPr id="1" name=""/>
        <p:cNvGrpSpPr/>
        <p:nvPr/>
      </p:nvGrpSpPr>
      <p:grpSpPr>
        <a:xfrm>
          <a:off x="0" y="0"/>
          <a:ext cx="0" cy="0"/>
          <a:chOff x="0" y="0"/>
          <a:chExt cx="0" cy="0"/>
        </a:xfrm>
      </p:grpSpPr>
      <p:grpSp>
        <p:nvGrpSpPr>
          <p:cNvPr name="Group 2" id="2"/>
          <p:cNvGrpSpPr/>
          <p:nvPr/>
        </p:nvGrpSpPr>
        <p:grpSpPr>
          <a:xfrm rot="0">
            <a:off x="10424359" y="2967628"/>
            <a:ext cx="6921376" cy="1111814"/>
            <a:chOff x="0" y="0"/>
            <a:chExt cx="1326962" cy="213156"/>
          </a:xfrm>
        </p:grpSpPr>
        <p:sp>
          <p:nvSpPr>
            <p:cNvPr name="Freeform 3" id="3"/>
            <p:cNvSpPr/>
            <p:nvPr/>
          </p:nvSpPr>
          <p:spPr>
            <a:xfrm flipH="false" flipV="false" rot="0">
              <a:off x="0" y="0"/>
              <a:ext cx="1326962" cy="213156"/>
            </a:xfrm>
            <a:custGeom>
              <a:avLst/>
              <a:gdLst/>
              <a:ahLst/>
              <a:cxnLst/>
              <a:rect r="r" b="b" t="t" l="l"/>
              <a:pathLst>
                <a:path h="213156" w="1326962">
                  <a:moveTo>
                    <a:pt x="106578" y="0"/>
                  </a:moveTo>
                  <a:lnTo>
                    <a:pt x="1220384" y="0"/>
                  </a:lnTo>
                  <a:cubicBezTo>
                    <a:pt x="1279246" y="0"/>
                    <a:pt x="1326962" y="47717"/>
                    <a:pt x="1326962" y="106578"/>
                  </a:cubicBezTo>
                  <a:lnTo>
                    <a:pt x="1326962" y="106578"/>
                  </a:lnTo>
                  <a:cubicBezTo>
                    <a:pt x="1326962" y="134845"/>
                    <a:pt x="1315733" y="161953"/>
                    <a:pt x="1295746" y="181940"/>
                  </a:cubicBezTo>
                  <a:cubicBezTo>
                    <a:pt x="1275759" y="201928"/>
                    <a:pt x="1248650" y="213156"/>
                    <a:pt x="1220384" y="213156"/>
                  </a:cubicBezTo>
                  <a:lnTo>
                    <a:pt x="106578" y="213156"/>
                  </a:lnTo>
                  <a:cubicBezTo>
                    <a:pt x="47717" y="213156"/>
                    <a:pt x="0" y="165440"/>
                    <a:pt x="0" y="106578"/>
                  </a:cubicBezTo>
                  <a:lnTo>
                    <a:pt x="0" y="106578"/>
                  </a:lnTo>
                  <a:cubicBezTo>
                    <a:pt x="0" y="47717"/>
                    <a:pt x="47717" y="0"/>
                    <a:pt x="106578" y="0"/>
                  </a:cubicBezTo>
                  <a:close/>
                </a:path>
              </a:pathLst>
            </a:custGeom>
            <a:solidFill>
              <a:srgbClr val="AFC8E1"/>
            </a:solidFill>
            <a:ln cap="rnd">
              <a:noFill/>
              <a:prstDash val="solid"/>
              <a:round/>
            </a:ln>
          </p:spPr>
        </p:sp>
        <p:sp>
          <p:nvSpPr>
            <p:cNvPr name="TextBox 4" id="4"/>
            <p:cNvSpPr txBox="true"/>
            <p:nvPr/>
          </p:nvSpPr>
          <p:spPr>
            <a:xfrm>
              <a:off x="0" y="-57150"/>
              <a:ext cx="1326962"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3593026" y="5767326"/>
            <a:ext cx="5038310" cy="809328"/>
            <a:chOff x="0" y="0"/>
            <a:chExt cx="1326962" cy="213156"/>
          </a:xfrm>
        </p:grpSpPr>
        <p:sp>
          <p:nvSpPr>
            <p:cNvPr name="Freeform 6" id="6"/>
            <p:cNvSpPr/>
            <p:nvPr/>
          </p:nvSpPr>
          <p:spPr>
            <a:xfrm flipH="false" flipV="false" rot="0">
              <a:off x="0" y="0"/>
              <a:ext cx="1326962" cy="213156"/>
            </a:xfrm>
            <a:custGeom>
              <a:avLst/>
              <a:gdLst/>
              <a:ahLst/>
              <a:cxnLst/>
              <a:rect r="r" b="b" t="t" l="l"/>
              <a:pathLst>
                <a:path h="213156" w="1326962">
                  <a:moveTo>
                    <a:pt x="106578" y="0"/>
                  </a:moveTo>
                  <a:lnTo>
                    <a:pt x="1220384" y="0"/>
                  </a:lnTo>
                  <a:cubicBezTo>
                    <a:pt x="1279246" y="0"/>
                    <a:pt x="1326962" y="47717"/>
                    <a:pt x="1326962" y="106578"/>
                  </a:cubicBezTo>
                  <a:lnTo>
                    <a:pt x="1326962" y="106578"/>
                  </a:lnTo>
                  <a:cubicBezTo>
                    <a:pt x="1326962" y="134845"/>
                    <a:pt x="1315733" y="161953"/>
                    <a:pt x="1295746" y="181940"/>
                  </a:cubicBezTo>
                  <a:cubicBezTo>
                    <a:pt x="1275759" y="201928"/>
                    <a:pt x="1248650" y="213156"/>
                    <a:pt x="1220384" y="213156"/>
                  </a:cubicBezTo>
                  <a:lnTo>
                    <a:pt x="106578" y="213156"/>
                  </a:lnTo>
                  <a:cubicBezTo>
                    <a:pt x="47717" y="213156"/>
                    <a:pt x="0" y="165440"/>
                    <a:pt x="0" y="106578"/>
                  </a:cubicBezTo>
                  <a:lnTo>
                    <a:pt x="0" y="106578"/>
                  </a:lnTo>
                  <a:cubicBezTo>
                    <a:pt x="0" y="47717"/>
                    <a:pt x="47717" y="0"/>
                    <a:pt x="106578" y="0"/>
                  </a:cubicBezTo>
                  <a:close/>
                </a:path>
              </a:pathLst>
            </a:custGeom>
            <a:solidFill>
              <a:srgbClr val="AFC8E1"/>
            </a:solidFill>
            <a:ln cap="rnd">
              <a:noFill/>
              <a:prstDash val="solid"/>
              <a:round/>
            </a:ln>
          </p:spPr>
        </p:sp>
        <p:sp>
          <p:nvSpPr>
            <p:cNvPr name="TextBox 7" id="7"/>
            <p:cNvSpPr txBox="true"/>
            <p:nvPr/>
          </p:nvSpPr>
          <p:spPr>
            <a:xfrm>
              <a:off x="0" y="-57150"/>
              <a:ext cx="1326962" cy="270306"/>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8" id="8"/>
          <p:cNvGrpSpPr/>
          <p:nvPr/>
        </p:nvGrpSpPr>
        <p:grpSpPr>
          <a:xfrm rot="0">
            <a:off x="10424359" y="4524332"/>
            <a:ext cx="6921376" cy="5208431"/>
            <a:chOff x="0" y="0"/>
            <a:chExt cx="780566" cy="587387"/>
          </a:xfrm>
        </p:grpSpPr>
        <p:sp>
          <p:nvSpPr>
            <p:cNvPr name="Freeform 9" id="9"/>
            <p:cNvSpPr/>
            <p:nvPr/>
          </p:nvSpPr>
          <p:spPr>
            <a:xfrm flipH="false" flipV="false" rot="0">
              <a:off x="0" y="0"/>
              <a:ext cx="780566" cy="587387"/>
            </a:xfrm>
            <a:custGeom>
              <a:avLst/>
              <a:gdLst/>
              <a:ahLst/>
              <a:cxnLst/>
              <a:rect r="r" b="b" t="t" l="l"/>
              <a:pathLst>
                <a:path h="587387" w="780566">
                  <a:moveTo>
                    <a:pt x="15660" y="0"/>
                  </a:moveTo>
                  <a:lnTo>
                    <a:pt x="764906" y="0"/>
                  </a:lnTo>
                  <a:cubicBezTo>
                    <a:pt x="773555" y="0"/>
                    <a:pt x="780566" y="7011"/>
                    <a:pt x="780566" y="15660"/>
                  </a:cubicBezTo>
                  <a:lnTo>
                    <a:pt x="780566" y="571727"/>
                  </a:lnTo>
                  <a:cubicBezTo>
                    <a:pt x="780566" y="575880"/>
                    <a:pt x="778916" y="579863"/>
                    <a:pt x="775979" y="582800"/>
                  </a:cubicBezTo>
                  <a:cubicBezTo>
                    <a:pt x="773043" y="585737"/>
                    <a:pt x="769060" y="587387"/>
                    <a:pt x="764906" y="587387"/>
                  </a:cubicBezTo>
                  <a:lnTo>
                    <a:pt x="15660" y="587387"/>
                  </a:lnTo>
                  <a:cubicBezTo>
                    <a:pt x="11507" y="587387"/>
                    <a:pt x="7523" y="585737"/>
                    <a:pt x="4587" y="582800"/>
                  </a:cubicBezTo>
                  <a:cubicBezTo>
                    <a:pt x="1650" y="579863"/>
                    <a:pt x="0" y="575880"/>
                    <a:pt x="0" y="571727"/>
                  </a:cubicBezTo>
                  <a:lnTo>
                    <a:pt x="0" y="15660"/>
                  </a:lnTo>
                  <a:cubicBezTo>
                    <a:pt x="0" y="11507"/>
                    <a:pt x="1650" y="7523"/>
                    <a:pt x="4587" y="4587"/>
                  </a:cubicBezTo>
                  <a:cubicBezTo>
                    <a:pt x="7523" y="1650"/>
                    <a:pt x="11507" y="0"/>
                    <a:pt x="15660" y="0"/>
                  </a:cubicBezTo>
                  <a:close/>
                </a:path>
              </a:pathLst>
            </a:custGeom>
            <a:blipFill>
              <a:blip r:embed="rId2"/>
              <a:stretch>
                <a:fillRect l="-167" t="0" r="-167" b="0"/>
              </a:stretch>
            </a:blipFill>
          </p:spPr>
        </p:sp>
      </p:grpSp>
      <p:grpSp>
        <p:nvGrpSpPr>
          <p:cNvPr name="Group 10" id="10"/>
          <p:cNvGrpSpPr/>
          <p:nvPr/>
        </p:nvGrpSpPr>
        <p:grpSpPr>
          <a:xfrm rot="0">
            <a:off x="3593026" y="6903986"/>
            <a:ext cx="5038310" cy="2828777"/>
            <a:chOff x="0" y="0"/>
            <a:chExt cx="1046189" cy="587387"/>
          </a:xfrm>
        </p:grpSpPr>
        <p:sp>
          <p:nvSpPr>
            <p:cNvPr name="Freeform 11" id="11"/>
            <p:cNvSpPr/>
            <p:nvPr/>
          </p:nvSpPr>
          <p:spPr>
            <a:xfrm flipH="false" flipV="false" rot="0">
              <a:off x="0" y="0"/>
              <a:ext cx="1046189" cy="587387"/>
            </a:xfrm>
            <a:custGeom>
              <a:avLst/>
              <a:gdLst/>
              <a:ahLst/>
              <a:cxnLst/>
              <a:rect r="r" b="b" t="t" l="l"/>
              <a:pathLst>
                <a:path h="587387" w="1046189">
                  <a:moveTo>
                    <a:pt x="21513" y="0"/>
                  </a:moveTo>
                  <a:lnTo>
                    <a:pt x="1024677" y="0"/>
                  </a:lnTo>
                  <a:cubicBezTo>
                    <a:pt x="1036558" y="0"/>
                    <a:pt x="1046189" y="9631"/>
                    <a:pt x="1046189" y="21513"/>
                  </a:cubicBezTo>
                  <a:lnTo>
                    <a:pt x="1046189" y="565874"/>
                  </a:lnTo>
                  <a:cubicBezTo>
                    <a:pt x="1046189" y="571580"/>
                    <a:pt x="1043923" y="577051"/>
                    <a:pt x="1039888" y="581086"/>
                  </a:cubicBezTo>
                  <a:cubicBezTo>
                    <a:pt x="1035854" y="585120"/>
                    <a:pt x="1030382" y="587387"/>
                    <a:pt x="1024677" y="587387"/>
                  </a:cubicBezTo>
                  <a:lnTo>
                    <a:pt x="21513" y="587387"/>
                  </a:lnTo>
                  <a:cubicBezTo>
                    <a:pt x="15807" y="587387"/>
                    <a:pt x="10335" y="585120"/>
                    <a:pt x="6301" y="581086"/>
                  </a:cubicBezTo>
                  <a:cubicBezTo>
                    <a:pt x="2266" y="577051"/>
                    <a:pt x="0" y="571580"/>
                    <a:pt x="0" y="565874"/>
                  </a:cubicBezTo>
                  <a:lnTo>
                    <a:pt x="0" y="21513"/>
                  </a:lnTo>
                  <a:cubicBezTo>
                    <a:pt x="0" y="15807"/>
                    <a:pt x="2266" y="10335"/>
                    <a:pt x="6301" y="6301"/>
                  </a:cubicBezTo>
                  <a:cubicBezTo>
                    <a:pt x="10335" y="2266"/>
                    <a:pt x="15807" y="0"/>
                    <a:pt x="21513" y="0"/>
                  </a:cubicBezTo>
                  <a:close/>
                </a:path>
              </a:pathLst>
            </a:custGeom>
            <a:blipFill>
              <a:blip r:embed="rId3"/>
              <a:stretch>
                <a:fillRect l="-810" t="0" r="-810" b="0"/>
              </a:stretch>
            </a:blipFill>
          </p:spPr>
        </p:sp>
      </p:grpSp>
      <p:sp>
        <p:nvSpPr>
          <p:cNvPr name="Freeform 12" id="12"/>
          <p:cNvSpPr/>
          <p:nvPr/>
        </p:nvSpPr>
        <p:spPr>
          <a:xfrm flipH="false" flipV="false" rot="0">
            <a:off x="15270523" y="918716"/>
            <a:ext cx="1037749" cy="1037749"/>
          </a:xfrm>
          <a:custGeom>
            <a:avLst/>
            <a:gdLst/>
            <a:ahLst/>
            <a:cxnLst/>
            <a:rect r="r" b="b" t="t" l="l"/>
            <a:pathLst>
              <a:path h="1037749" w="1037749">
                <a:moveTo>
                  <a:pt x="0" y="0"/>
                </a:moveTo>
                <a:lnTo>
                  <a:pt x="1037749" y="0"/>
                </a:lnTo>
                <a:lnTo>
                  <a:pt x="1037749" y="1037749"/>
                </a:lnTo>
                <a:lnTo>
                  <a:pt x="0" y="10377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713681" y="1047750"/>
            <a:ext cx="6545619" cy="1046480"/>
          </a:xfrm>
          <a:prstGeom prst="rect">
            <a:avLst/>
          </a:prstGeom>
        </p:spPr>
        <p:txBody>
          <a:bodyPr anchor="t" rtlCol="false" tIns="0" lIns="0" bIns="0" rIns="0">
            <a:spAutoFit/>
          </a:bodyPr>
          <a:lstStyle/>
          <a:p>
            <a:pPr algn="ctr" marL="0" indent="0" lvl="0">
              <a:lnSpc>
                <a:spcPts val="8259"/>
              </a:lnSpc>
              <a:spcBef>
                <a:spcPct val="0"/>
              </a:spcBef>
            </a:pPr>
            <a:r>
              <a:rPr lang="en-US" b="true" sz="6999">
                <a:solidFill>
                  <a:srgbClr val="283C4C"/>
                </a:solidFill>
                <a:latin typeface="Akzidenz-Grotesk Heavy"/>
                <a:ea typeface="Akzidenz-Grotesk Heavy"/>
                <a:cs typeface="Akzidenz-Grotesk Heavy"/>
                <a:sym typeface="Akzidenz-Grotesk Heavy"/>
              </a:rPr>
              <a:t>PLC</a:t>
            </a:r>
          </a:p>
        </p:txBody>
      </p:sp>
      <p:sp>
        <p:nvSpPr>
          <p:cNvPr name="TextBox 14" id="14"/>
          <p:cNvSpPr txBox="true"/>
          <p:nvPr/>
        </p:nvSpPr>
        <p:spPr>
          <a:xfrm rot="0">
            <a:off x="11172767" y="3189999"/>
            <a:ext cx="5424559" cy="590873"/>
          </a:xfrm>
          <a:prstGeom prst="rect">
            <a:avLst/>
          </a:prstGeom>
        </p:spPr>
        <p:txBody>
          <a:bodyPr anchor="t" rtlCol="false" tIns="0" lIns="0" bIns="0" rIns="0">
            <a:spAutoFit/>
          </a:bodyPr>
          <a:lstStyle/>
          <a:p>
            <a:pPr algn="ctr">
              <a:lnSpc>
                <a:spcPts val="4808"/>
              </a:lnSpc>
            </a:pPr>
            <a:r>
              <a:rPr lang="en-US" sz="3434" b="true">
                <a:solidFill>
                  <a:srgbClr val="192F40"/>
                </a:solidFill>
                <a:latin typeface="Aileron Heavy"/>
                <a:ea typeface="Aileron Heavy"/>
                <a:cs typeface="Aileron Heavy"/>
                <a:sym typeface="Aileron Heavy"/>
              </a:rPr>
              <a:t>Siemens S7 1200</a:t>
            </a:r>
          </a:p>
        </p:txBody>
      </p:sp>
      <p:sp>
        <p:nvSpPr>
          <p:cNvPr name="TextBox 15" id="15"/>
          <p:cNvSpPr txBox="true"/>
          <p:nvPr/>
        </p:nvSpPr>
        <p:spPr>
          <a:xfrm rot="0">
            <a:off x="3723617" y="5927516"/>
            <a:ext cx="4777127" cy="431798"/>
          </a:xfrm>
          <a:prstGeom prst="rect">
            <a:avLst/>
          </a:prstGeom>
        </p:spPr>
        <p:txBody>
          <a:bodyPr anchor="t" rtlCol="false" tIns="0" lIns="0" bIns="0" rIns="0">
            <a:spAutoFit/>
          </a:bodyPr>
          <a:lstStyle/>
          <a:p>
            <a:pPr algn="ctr">
              <a:lnSpc>
                <a:spcPts val="3500"/>
              </a:lnSpc>
            </a:pPr>
            <a:r>
              <a:rPr lang="en-US" sz="2500" b="true">
                <a:solidFill>
                  <a:srgbClr val="192F40"/>
                </a:solidFill>
                <a:latin typeface="Aileron Heavy"/>
                <a:ea typeface="Aileron Heavy"/>
                <a:cs typeface="Aileron Heavy"/>
                <a:sym typeface="Aileron Heavy"/>
              </a:rPr>
              <a:t>Ladder Diagram (Tia Portal)</a:t>
            </a:r>
          </a:p>
        </p:txBody>
      </p:sp>
      <p:sp>
        <p:nvSpPr>
          <p:cNvPr name="TextBox 16" id="16"/>
          <p:cNvSpPr txBox="true"/>
          <p:nvPr/>
        </p:nvSpPr>
        <p:spPr>
          <a:xfrm rot="0">
            <a:off x="10510794" y="1899315"/>
            <a:ext cx="6748506" cy="448308"/>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ileron"/>
                <a:ea typeface="Aileron"/>
                <a:cs typeface="Aileron"/>
                <a:sym typeface="Aileron"/>
              </a:rPr>
              <a:t>(Programmable Logic Controller)</a:t>
            </a:r>
          </a:p>
        </p:txBody>
      </p:sp>
      <p:sp>
        <p:nvSpPr>
          <p:cNvPr name="TextBox 17" id="17"/>
          <p:cNvSpPr txBox="true"/>
          <p:nvPr/>
        </p:nvSpPr>
        <p:spPr>
          <a:xfrm rot="0">
            <a:off x="1028700" y="1345134"/>
            <a:ext cx="6927219" cy="2734308"/>
          </a:xfrm>
          <a:prstGeom prst="rect">
            <a:avLst/>
          </a:prstGeom>
        </p:spPr>
        <p:txBody>
          <a:bodyPr anchor="t" rtlCol="false" tIns="0" lIns="0" bIns="0" rIns="0">
            <a:spAutoFit/>
          </a:bodyPr>
          <a:lstStyle/>
          <a:p>
            <a:pPr algn="ctr">
              <a:lnSpc>
                <a:spcPts val="3640"/>
              </a:lnSpc>
            </a:pPr>
            <a:r>
              <a:rPr lang="en-US" sz="2600">
                <a:solidFill>
                  <a:srgbClr val="000000"/>
                </a:solidFill>
                <a:latin typeface="Aileron"/>
                <a:ea typeface="Aileron"/>
                <a:cs typeface="Aileron"/>
                <a:sym typeface="Aileron"/>
              </a:rPr>
              <a:t>Il PLC è il cuore di tutto il progetto, è in grado di scambiare e leggere dati dal Backend,</a:t>
            </a:r>
          </a:p>
          <a:p>
            <a:pPr algn="ctr">
              <a:lnSpc>
                <a:spcPts val="3640"/>
              </a:lnSpc>
              <a:spcBef>
                <a:spcPct val="0"/>
              </a:spcBef>
            </a:pPr>
            <a:r>
              <a:rPr lang="en-US" sz="2600">
                <a:solidFill>
                  <a:srgbClr val="000000"/>
                </a:solidFill>
                <a:latin typeface="Aileron"/>
                <a:ea typeface="Aileron"/>
                <a:cs typeface="Aileron"/>
                <a:sym typeface="Aileron"/>
              </a:rPr>
              <a:t>fornisce un’alimentazione stabile a tutti i dispositivi a esso collegati, così come un sensore di movimento, delle lampade, degli attuatori, etc... </a:t>
            </a:r>
          </a:p>
        </p:txBody>
      </p:sp>
      <p:sp>
        <p:nvSpPr>
          <p:cNvPr name="TextBox 18" id="18"/>
          <p:cNvSpPr txBox="true"/>
          <p:nvPr/>
        </p:nvSpPr>
        <p:spPr>
          <a:xfrm rot="0">
            <a:off x="500991" y="6124365"/>
            <a:ext cx="2805565" cy="3503617"/>
          </a:xfrm>
          <a:prstGeom prst="rect">
            <a:avLst/>
          </a:prstGeom>
        </p:spPr>
        <p:txBody>
          <a:bodyPr anchor="t" rtlCol="false" tIns="0" lIns="0" bIns="0" rIns="0">
            <a:spAutoFit/>
          </a:bodyPr>
          <a:lstStyle/>
          <a:p>
            <a:pPr algn="ctr">
              <a:lnSpc>
                <a:spcPts val="3107"/>
              </a:lnSpc>
              <a:spcBef>
                <a:spcPct val="0"/>
              </a:spcBef>
            </a:pPr>
            <a:r>
              <a:rPr lang="en-US" sz="2219">
                <a:solidFill>
                  <a:srgbClr val="000000"/>
                </a:solidFill>
                <a:latin typeface="Aileron"/>
                <a:ea typeface="Aileron"/>
                <a:cs typeface="Aileron"/>
                <a:sym typeface="Aileron"/>
              </a:rPr>
              <a:t>Il Programma all’interno del PLC è sviluppato in LD (Ladder Diagram), il LD è il linguaggio di programmazione di impianti di automazione più conosciuto</a:t>
            </a:r>
          </a:p>
        </p:txBody>
      </p:sp>
      <p:sp>
        <p:nvSpPr>
          <p:cNvPr name="Freeform 19" id="19"/>
          <p:cNvSpPr/>
          <p:nvPr/>
        </p:nvSpPr>
        <p:spPr>
          <a:xfrm flipH="false" flipV="false" rot="5400000">
            <a:off x="7703170" y="7849455"/>
            <a:ext cx="3832622" cy="1138091"/>
          </a:xfrm>
          <a:custGeom>
            <a:avLst/>
            <a:gdLst/>
            <a:ahLst/>
            <a:cxnLst/>
            <a:rect r="r" b="b" t="t" l="l"/>
            <a:pathLst>
              <a:path h="1138091" w="3832622">
                <a:moveTo>
                  <a:pt x="0" y="0"/>
                </a:moveTo>
                <a:lnTo>
                  <a:pt x="3832622" y="0"/>
                </a:lnTo>
                <a:lnTo>
                  <a:pt x="3832622" y="1138090"/>
                </a:lnTo>
                <a:lnTo>
                  <a:pt x="0" y="1138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0" id="20"/>
          <p:cNvSpPr/>
          <p:nvPr/>
        </p:nvSpPr>
        <p:spPr>
          <a:xfrm flipH="false" flipV="false" rot="5400000">
            <a:off x="7703170" y="3873958"/>
            <a:ext cx="3832622" cy="1138091"/>
          </a:xfrm>
          <a:custGeom>
            <a:avLst/>
            <a:gdLst/>
            <a:ahLst/>
            <a:cxnLst/>
            <a:rect r="r" b="b" t="t" l="l"/>
            <a:pathLst>
              <a:path h="1138091" w="3832622">
                <a:moveTo>
                  <a:pt x="0" y="0"/>
                </a:moveTo>
                <a:lnTo>
                  <a:pt x="3832622" y="0"/>
                </a:lnTo>
                <a:lnTo>
                  <a:pt x="3832622" y="1138091"/>
                </a:lnTo>
                <a:lnTo>
                  <a:pt x="0" y="1138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1" id="21"/>
          <p:cNvSpPr/>
          <p:nvPr/>
        </p:nvSpPr>
        <p:spPr>
          <a:xfrm flipH="false" flipV="false" rot="5400000">
            <a:off x="7703170" y="-101539"/>
            <a:ext cx="3832622" cy="1138091"/>
          </a:xfrm>
          <a:custGeom>
            <a:avLst/>
            <a:gdLst/>
            <a:ahLst/>
            <a:cxnLst/>
            <a:rect r="r" b="b" t="t" l="l"/>
            <a:pathLst>
              <a:path h="1138091" w="3832622">
                <a:moveTo>
                  <a:pt x="0" y="0"/>
                </a:moveTo>
                <a:lnTo>
                  <a:pt x="3832622" y="0"/>
                </a:lnTo>
                <a:lnTo>
                  <a:pt x="3832622" y="1138091"/>
                </a:lnTo>
                <a:lnTo>
                  <a:pt x="0" y="1138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883342"/>
            <a:ext cx="6403658" cy="6403658"/>
          </a:xfrm>
          <a:custGeom>
            <a:avLst/>
            <a:gdLst/>
            <a:ahLst/>
            <a:cxnLst/>
            <a:rect r="r" b="b" t="t" l="l"/>
            <a:pathLst>
              <a:path h="6403658" w="6403658">
                <a:moveTo>
                  <a:pt x="0" y="0"/>
                </a:moveTo>
                <a:lnTo>
                  <a:pt x="6403658" y="0"/>
                </a:lnTo>
                <a:lnTo>
                  <a:pt x="6403658" y="6403658"/>
                </a:lnTo>
                <a:lnTo>
                  <a:pt x="0" y="6403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66800" y="2254058"/>
            <a:ext cx="5778884" cy="57788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Freeform 5" id="5"/>
          <p:cNvSpPr/>
          <p:nvPr/>
        </p:nvSpPr>
        <p:spPr>
          <a:xfrm flipH="false" flipV="false" rot="0">
            <a:off x="9258482" y="6937334"/>
            <a:ext cx="5283719" cy="1568992"/>
          </a:xfrm>
          <a:custGeom>
            <a:avLst/>
            <a:gdLst/>
            <a:ahLst/>
            <a:cxnLst/>
            <a:rect r="r" b="b" t="t" l="l"/>
            <a:pathLst>
              <a:path h="1568992" w="5283719">
                <a:moveTo>
                  <a:pt x="0" y="0"/>
                </a:moveTo>
                <a:lnTo>
                  <a:pt x="5283719" y="0"/>
                </a:lnTo>
                <a:lnTo>
                  <a:pt x="5283719" y="1568992"/>
                </a:lnTo>
                <a:lnTo>
                  <a:pt x="0" y="1568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7289122" y="386682"/>
            <a:ext cx="1969360" cy="1969360"/>
          </a:xfrm>
          <a:custGeom>
            <a:avLst/>
            <a:gdLst/>
            <a:ahLst/>
            <a:cxnLst/>
            <a:rect r="r" b="b" t="t" l="l"/>
            <a:pathLst>
              <a:path h="1969360" w="1969360">
                <a:moveTo>
                  <a:pt x="0" y="0"/>
                </a:moveTo>
                <a:lnTo>
                  <a:pt x="1969360" y="0"/>
                </a:lnTo>
                <a:lnTo>
                  <a:pt x="1969360" y="1969360"/>
                </a:lnTo>
                <a:lnTo>
                  <a:pt x="0" y="19693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9258482" y="6807674"/>
            <a:ext cx="5283719" cy="131844"/>
            <a:chOff x="0" y="0"/>
            <a:chExt cx="1391597" cy="34724"/>
          </a:xfrm>
        </p:grpSpPr>
        <p:sp>
          <p:nvSpPr>
            <p:cNvPr name="Freeform 8" id="8"/>
            <p:cNvSpPr/>
            <p:nvPr/>
          </p:nvSpPr>
          <p:spPr>
            <a:xfrm flipH="false" flipV="false" rot="0">
              <a:off x="0" y="0"/>
              <a:ext cx="1391597" cy="34724"/>
            </a:xfrm>
            <a:custGeom>
              <a:avLst/>
              <a:gdLst/>
              <a:ahLst/>
              <a:cxnLst/>
              <a:rect r="r" b="b" t="t" l="l"/>
              <a:pathLst>
                <a:path h="34724" w="1391597">
                  <a:moveTo>
                    <a:pt x="17362" y="0"/>
                  </a:moveTo>
                  <a:lnTo>
                    <a:pt x="1374235" y="0"/>
                  </a:lnTo>
                  <a:cubicBezTo>
                    <a:pt x="1383823" y="0"/>
                    <a:pt x="1391597" y="7773"/>
                    <a:pt x="1391597" y="17362"/>
                  </a:cubicBezTo>
                  <a:lnTo>
                    <a:pt x="1391597" y="17362"/>
                  </a:lnTo>
                  <a:cubicBezTo>
                    <a:pt x="1391597" y="21967"/>
                    <a:pt x="1389767" y="26383"/>
                    <a:pt x="1386511" y="29639"/>
                  </a:cubicBezTo>
                  <a:cubicBezTo>
                    <a:pt x="1383255" y="32895"/>
                    <a:pt x="1378839" y="34724"/>
                    <a:pt x="1374235" y="34724"/>
                  </a:cubicBezTo>
                  <a:lnTo>
                    <a:pt x="17362" y="34724"/>
                  </a:lnTo>
                  <a:cubicBezTo>
                    <a:pt x="12757" y="34724"/>
                    <a:pt x="8341" y="32895"/>
                    <a:pt x="5085" y="29639"/>
                  </a:cubicBezTo>
                  <a:cubicBezTo>
                    <a:pt x="1829" y="26383"/>
                    <a:pt x="0" y="21967"/>
                    <a:pt x="0" y="17362"/>
                  </a:cubicBezTo>
                  <a:lnTo>
                    <a:pt x="0" y="17362"/>
                  </a:lnTo>
                  <a:cubicBezTo>
                    <a:pt x="0" y="12757"/>
                    <a:pt x="1829" y="8341"/>
                    <a:pt x="5085" y="5085"/>
                  </a:cubicBezTo>
                  <a:cubicBezTo>
                    <a:pt x="8341" y="1829"/>
                    <a:pt x="12757" y="0"/>
                    <a:pt x="17362" y="0"/>
                  </a:cubicBezTo>
                  <a:close/>
                </a:path>
              </a:pathLst>
            </a:custGeom>
            <a:solidFill>
              <a:srgbClr val="192F40"/>
            </a:solidFill>
          </p:spPr>
        </p:sp>
        <p:sp>
          <p:nvSpPr>
            <p:cNvPr name="TextBox 9" id="9"/>
            <p:cNvSpPr txBox="true"/>
            <p:nvPr/>
          </p:nvSpPr>
          <p:spPr>
            <a:xfrm>
              <a:off x="0" y="-57150"/>
              <a:ext cx="1391597" cy="91874"/>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7289122" y="7604542"/>
            <a:ext cx="1344422" cy="1344422"/>
          </a:xfrm>
          <a:custGeom>
            <a:avLst/>
            <a:gdLst/>
            <a:ahLst/>
            <a:cxnLst/>
            <a:rect r="r" b="b" t="t" l="l"/>
            <a:pathLst>
              <a:path h="1344422" w="1344422">
                <a:moveTo>
                  <a:pt x="0" y="0"/>
                </a:moveTo>
                <a:lnTo>
                  <a:pt x="1344422" y="0"/>
                </a:lnTo>
                <a:lnTo>
                  <a:pt x="1344422" y="1344422"/>
                </a:lnTo>
                <a:lnTo>
                  <a:pt x="0" y="1344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9105900" y="2769097"/>
            <a:ext cx="6106844" cy="3885201"/>
          </a:xfrm>
          <a:prstGeom prst="rect">
            <a:avLst/>
          </a:prstGeom>
        </p:spPr>
        <p:txBody>
          <a:bodyPr anchor="t" rtlCol="false" tIns="0" lIns="0" bIns="0" rIns="0">
            <a:spAutoFit/>
          </a:bodyPr>
          <a:lstStyle/>
          <a:p>
            <a:pPr algn="l">
              <a:lnSpc>
                <a:spcPts val="31790"/>
              </a:lnSpc>
            </a:pPr>
            <a:r>
              <a:rPr lang="en-US" sz="22707">
                <a:solidFill>
                  <a:srgbClr val="283C4C"/>
                </a:solidFill>
                <a:latin typeface="League Gothic"/>
                <a:ea typeface="League Gothic"/>
                <a:cs typeface="League Gothic"/>
                <a:sym typeface="League Gothic"/>
              </a:rPr>
              <a:t>GRAZIE</a:t>
            </a:r>
          </a:p>
        </p:txBody>
      </p:sp>
      <p:sp>
        <p:nvSpPr>
          <p:cNvPr name="TextBox 12" id="12"/>
          <p:cNvSpPr txBox="true"/>
          <p:nvPr/>
        </p:nvSpPr>
        <p:spPr>
          <a:xfrm rot="0">
            <a:off x="9226614" y="5893966"/>
            <a:ext cx="5347455" cy="913708"/>
          </a:xfrm>
          <a:prstGeom prst="rect">
            <a:avLst/>
          </a:prstGeom>
        </p:spPr>
        <p:txBody>
          <a:bodyPr anchor="t" rtlCol="false" tIns="0" lIns="0" bIns="0" rIns="0">
            <a:spAutoFit/>
          </a:bodyPr>
          <a:lstStyle/>
          <a:p>
            <a:pPr algn="l">
              <a:lnSpc>
                <a:spcPts val="7441"/>
              </a:lnSpc>
            </a:pPr>
            <a:r>
              <a:rPr lang="en-US" sz="5315" b="true">
                <a:solidFill>
                  <a:srgbClr val="788593"/>
                </a:solidFill>
                <a:latin typeface="Akzidenz-Grotesk Heavy"/>
                <a:ea typeface="Akzidenz-Grotesk Heavy"/>
                <a:cs typeface="Akzidenz-Grotesk Heavy"/>
                <a:sym typeface="Akzidenz-Grotesk Heavy"/>
              </a:rPr>
              <a:t>DELLA VISIONE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DAGknNwz81E</dc:identifier>
  <dcterms:modified xsi:type="dcterms:W3CDTF">2011-08-01T06:04:30Z</dcterms:modified>
  <cp:revision>1</cp:revision>
  <dc:title>Gray and Blue Simple Smart Living Presentation</dc:title>
</cp:coreProperties>
</file>